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mp3" ContentType="audio/m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11644" r:id="rId2"/>
    <p:sldId id="462" r:id="rId3"/>
    <p:sldId id="11591" r:id="rId4"/>
    <p:sldId id="11592" r:id="rId5"/>
    <p:sldId id="11593" r:id="rId6"/>
    <p:sldId id="461" r:id="rId7"/>
    <p:sldId id="11588" r:id="rId8"/>
    <p:sldId id="11589" r:id="rId9"/>
    <p:sldId id="11590" r:id="rId10"/>
    <p:sldId id="11594" r:id="rId11"/>
    <p:sldId id="436" r:id="rId12"/>
    <p:sldId id="11595" r:id="rId13"/>
    <p:sldId id="11596" r:id="rId14"/>
    <p:sldId id="11622" r:id="rId15"/>
    <p:sldId id="11621" r:id="rId16"/>
    <p:sldId id="11623" r:id="rId17"/>
    <p:sldId id="11624" r:id="rId18"/>
    <p:sldId id="11650" r:id="rId19"/>
    <p:sldId id="11625" r:id="rId20"/>
    <p:sldId id="11626" r:id="rId21"/>
    <p:sldId id="11648" r:id="rId22"/>
    <p:sldId id="11628" r:id="rId23"/>
    <p:sldId id="11629" r:id="rId24"/>
    <p:sldId id="11630" r:id="rId25"/>
    <p:sldId id="11631" r:id="rId26"/>
    <p:sldId id="11632" r:id="rId27"/>
    <p:sldId id="11633" r:id="rId28"/>
    <p:sldId id="11634" r:id="rId29"/>
    <p:sldId id="11635" r:id="rId30"/>
    <p:sldId id="11636" r:id="rId31"/>
    <p:sldId id="11637" r:id="rId32"/>
    <p:sldId id="11649" r:id="rId33"/>
    <p:sldId id="11638" r:id="rId34"/>
    <p:sldId id="11640" r:id="rId35"/>
    <p:sldId id="261" r:id="rId36"/>
    <p:sldId id="463" r:id="rId37"/>
    <p:sldId id="11641" r:id="rId38"/>
    <p:sldId id="11642" r:id="rId39"/>
    <p:sldId id="11587" r:id="rId40"/>
    <p:sldId id="322" r:id="rId41"/>
    <p:sldId id="11643" r:id="rId42"/>
    <p:sldId id="459" r:id="rId43"/>
    <p:sldId id="11627" r:id="rId44"/>
    <p:sldId id="11645" r:id="rId45"/>
    <p:sldId id="11646" r:id="rId46"/>
    <p:sldId id="11647"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9140"/>
    <a:srgbClr val="245C7D"/>
    <a:srgbClr val="255F80"/>
    <a:srgbClr val="3533CD"/>
    <a:srgbClr val="39425D"/>
    <a:srgbClr val="34A9B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43" autoAdjust="0"/>
    <p:restoredTop sz="77563" autoAdjust="0"/>
  </p:normalViewPr>
  <p:slideViewPr>
    <p:cSldViewPr snapToGrid="0" showGuides="1">
      <p:cViewPr varScale="1">
        <p:scale>
          <a:sx n="86" d="100"/>
          <a:sy n="86" d="100"/>
        </p:scale>
        <p:origin x="676" y="72"/>
      </p:cViewPr>
      <p:guideLst>
        <p:guide orient="horz" pos="2183"/>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1A4907-21F7-4164-AA47-1A5D97FB52BB}" type="doc">
      <dgm:prSet loTypeId="urn:microsoft.com/office/officeart/2008/layout/PictureStrips" loCatId="list" qsTypeId="urn:microsoft.com/office/officeart/2005/8/quickstyle/simple1" qsCatId="simple" csTypeId="urn:microsoft.com/office/officeart/2005/8/colors/accent0_2" csCatId="mainScheme" phldr="1"/>
      <dgm:spPr/>
      <dgm:t>
        <a:bodyPr/>
        <a:lstStyle/>
        <a:p>
          <a:endParaRPr lang="zh-CN" altLang="en-US"/>
        </a:p>
      </dgm:t>
    </dgm:pt>
    <dgm:pt modelId="{71A9DD48-0928-4FA4-8EB8-CA100BCA9154}">
      <dgm:prSet phldrT="[文本]" custT="1"/>
      <dgm:spPr/>
      <dgm:t>
        <a:bodyPr/>
        <a:lstStyle/>
        <a:p>
          <a:r>
            <a:rPr lang="en-US" altLang="zh-CN" sz="3600" dirty="0"/>
            <a:t>Security</a:t>
          </a:r>
          <a:endParaRPr lang="zh-CN" altLang="en-US" sz="3600" dirty="0"/>
        </a:p>
      </dgm:t>
    </dgm:pt>
    <dgm:pt modelId="{00CA8F3C-0B4F-455C-AAD6-97BC43AF3D99}" type="parTrans" cxnId="{5836580B-8831-402A-A60F-2AC17B184D9A}">
      <dgm:prSet/>
      <dgm:spPr/>
      <dgm:t>
        <a:bodyPr/>
        <a:lstStyle/>
        <a:p>
          <a:endParaRPr lang="zh-CN" altLang="en-US"/>
        </a:p>
      </dgm:t>
    </dgm:pt>
    <dgm:pt modelId="{D65A4797-6969-4907-A008-0DC1E413FB42}" type="sibTrans" cxnId="{5836580B-8831-402A-A60F-2AC17B184D9A}">
      <dgm:prSet/>
      <dgm:spPr/>
      <dgm:t>
        <a:bodyPr/>
        <a:lstStyle/>
        <a:p>
          <a:endParaRPr lang="zh-CN" altLang="en-US"/>
        </a:p>
      </dgm:t>
    </dgm:pt>
    <dgm:pt modelId="{C62ECFF2-5BD2-402D-AE51-152EC44D2E62}">
      <dgm:prSet phldrT="[文本]" custT="1"/>
      <dgm:spPr/>
      <dgm:t>
        <a:bodyPr/>
        <a:lstStyle/>
        <a:p>
          <a:r>
            <a:rPr lang="en-US" altLang="zh-CN" sz="3600" b="0" i="0" dirty="0"/>
            <a:t>Transparency</a:t>
          </a:r>
          <a:endParaRPr lang="zh-CN" altLang="en-US" sz="3600" dirty="0"/>
        </a:p>
      </dgm:t>
    </dgm:pt>
    <dgm:pt modelId="{13054D61-2BEC-4273-89C3-F77D611581B4}" type="parTrans" cxnId="{092288BE-E307-45FD-8017-0537EC2048D6}">
      <dgm:prSet/>
      <dgm:spPr/>
      <dgm:t>
        <a:bodyPr/>
        <a:lstStyle/>
        <a:p>
          <a:endParaRPr lang="zh-CN" altLang="en-US"/>
        </a:p>
      </dgm:t>
    </dgm:pt>
    <dgm:pt modelId="{06CFD5B9-363A-45C2-994E-917C5D408AFB}" type="sibTrans" cxnId="{092288BE-E307-45FD-8017-0537EC2048D6}">
      <dgm:prSet/>
      <dgm:spPr/>
      <dgm:t>
        <a:bodyPr/>
        <a:lstStyle/>
        <a:p>
          <a:endParaRPr lang="zh-CN" altLang="en-US"/>
        </a:p>
      </dgm:t>
    </dgm:pt>
    <dgm:pt modelId="{B7176E23-E67C-41EB-9ED0-CCA99940CB06}">
      <dgm:prSet phldrT="[文本]" custT="1"/>
      <dgm:spPr/>
      <dgm:t>
        <a:bodyPr/>
        <a:lstStyle/>
        <a:p>
          <a:r>
            <a:rPr lang="en-US" altLang="zh-CN" sz="3600" dirty="0"/>
            <a:t>Decentralization</a:t>
          </a:r>
          <a:endParaRPr lang="zh-CN" altLang="en-US" sz="3600" dirty="0"/>
        </a:p>
      </dgm:t>
    </dgm:pt>
    <dgm:pt modelId="{6EA9C319-AD5D-47AE-B382-2DED59F10391}" type="parTrans" cxnId="{614E8C62-03F2-4D69-856A-3FCAFC955978}">
      <dgm:prSet/>
      <dgm:spPr/>
      <dgm:t>
        <a:bodyPr/>
        <a:lstStyle/>
        <a:p>
          <a:endParaRPr lang="zh-CN" altLang="en-US"/>
        </a:p>
      </dgm:t>
    </dgm:pt>
    <dgm:pt modelId="{B58BC3EC-B8F1-44DC-A010-0222B2951B79}" type="sibTrans" cxnId="{614E8C62-03F2-4D69-856A-3FCAFC955978}">
      <dgm:prSet/>
      <dgm:spPr/>
      <dgm:t>
        <a:bodyPr/>
        <a:lstStyle/>
        <a:p>
          <a:endParaRPr lang="zh-CN" altLang="en-US"/>
        </a:p>
      </dgm:t>
    </dgm:pt>
    <dgm:pt modelId="{851449D1-3A37-44C6-BB97-D4B29FD81F8E}" type="pres">
      <dgm:prSet presAssocID="{351A4907-21F7-4164-AA47-1A5D97FB52BB}" presName="Name0" presStyleCnt="0">
        <dgm:presLayoutVars>
          <dgm:dir/>
          <dgm:resizeHandles val="exact"/>
        </dgm:presLayoutVars>
      </dgm:prSet>
      <dgm:spPr/>
    </dgm:pt>
    <dgm:pt modelId="{B23D10D5-0266-41A0-A12E-A4C0ED19E934}" type="pres">
      <dgm:prSet presAssocID="{71A9DD48-0928-4FA4-8EB8-CA100BCA9154}" presName="composite" presStyleCnt="0"/>
      <dgm:spPr/>
    </dgm:pt>
    <dgm:pt modelId="{694EB656-1E92-412F-A33D-FF0ECEA9F4C9}" type="pres">
      <dgm:prSet presAssocID="{71A9DD48-0928-4FA4-8EB8-CA100BCA9154}" presName="rect1" presStyleLbl="trAlignAcc1" presStyleIdx="0" presStyleCnt="3" custScaleX="101835">
        <dgm:presLayoutVars>
          <dgm:bulletEnabled val="1"/>
        </dgm:presLayoutVars>
      </dgm:prSet>
      <dgm:spPr/>
    </dgm:pt>
    <dgm:pt modelId="{BBFE3C85-E43B-42F6-AB54-451F81C53095}" type="pres">
      <dgm:prSet presAssocID="{71A9DD48-0928-4FA4-8EB8-CA100BCA9154}"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搞笑的脸轮廓 纯色填充"/>
        </a:ext>
      </dgm:extLst>
    </dgm:pt>
    <dgm:pt modelId="{56F791D7-C584-4E8A-9B2C-55B2EFCBFE5C}" type="pres">
      <dgm:prSet presAssocID="{D65A4797-6969-4907-A008-0DC1E413FB42}" presName="sibTrans" presStyleCnt="0"/>
      <dgm:spPr/>
    </dgm:pt>
    <dgm:pt modelId="{45EBCBBD-3215-486D-9399-AC0F4A865871}" type="pres">
      <dgm:prSet presAssocID="{C62ECFF2-5BD2-402D-AE51-152EC44D2E62}" presName="composite" presStyleCnt="0"/>
      <dgm:spPr/>
    </dgm:pt>
    <dgm:pt modelId="{7337DF7D-DCC6-4E50-A9DF-47E2D9778B2D}" type="pres">
      <dgm:prSet presAssocID="{C62ECFF2-5BD2-402D-AE51-152EC44D2E62}" presName="rect1" presStyleLbl="trAlignAcc1" presStyleIdx="1" presStyleCnt="3" custScaleX="101835">
        <dgm:presLayoutVars>
          <dgm:bulletEnabled val="1"/>
        </dgm:presLayoutVars>
      </dgm:prSet>
      <dgm:spPr/>
    </dgm:pt>
    <dgm:pt modelId="{D4299569-45F8-4D90-91CD-15D976B6E496}" type="pres">
      <dgm:prSet presAssocID="{C62ECFF2-5BD2-402D-AE51-152EC44D2E62}" presName="rect2"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灯泡和齿轮 纯色填充"/>
        </a:ext>
      </dgm:extLst>
    </dgm:pt>
    <dgm:pt modelId="{40A8BCF7-8527-4C54-AEBB-FA652E4ABE10}" type="pres">
      <dgm:prSet presAssocID="{06CFD5B9-363A-45C2-994E-917C5D408AFB}" presName="sibTrans" presStyleCnt="0"/>
      <dgm:spPr/>
    </dgm:pt>
    <dgm:pt modelId="{D78E9FAA-5AD0-4146-B873-8ED2CF26C33C}" type="pres">
      <dgm:prSet presAssocID="{B7176E23-E67C-41EB-9ED0-CCA99940CB06}" presName="composite" presStyleCnt="0"/>
      <dgm:spPr/>
    </dgm:pt>
    <dgm:pt modelId="{098A6AA0-722B-433F-BE99-E62F4878A0EA}" type="pres">
      <dgm:prSet presAssocID="{B7176E23-E67C-41EB-9ED0-CCA99940CB06}" presName="rect1" presStyleLbl="trAlignAcc1" presStyleIdx="2" presStyleCnt="3" custScaleX="104786">
        <dgm:presLayoutVars>
          <dgm:bulletEnabled val="1"/>
        </dgm:presLayoutVars>
      </dgm:prSet>
      <dgm:spPr/>
    </dgm:pt>
    <dgm:pt modelId="{F9AB2C76-2E42-4965-B703-B9702216D89F}" type="pres">
      <dgm:prSet presAssocID="{B7176E23-E67C-41EB-9ED0-CCA99940CB06}" presName="rect2"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合上的书 纯色填充"/>
        </a:ext>
      </dgm:extLst>
    </dgm:pt>
  </dgm:ptLst>
  <dgm:cxnLst>
    <dgm:cxn modelId="{5836580B-8831-402A-A60F-2AC17B184D9A}" srcId="{351A4907-21F7-4164-AA47-1A5D97FB52BB}" destId="{71A9DD48-0928-4FA4-8EB8-CA100BCA9154}" srcOrd="0" destOrd="0" parTransId="{00CA8F3C-0B4F-455C-AAD6-97BC43AF3D99}" sibTransId="{D65A4797-6969-4907-A008-0DC1E413FB42}"/>
    <dgm:cxn modelId="{0692720F-5B76-44AC-801B-834CB25B6698}" type="presOf" srcId="{71A9DD48-0928-4FA4-8EB8-CA100BCA9154}" destId="{694EB656-1E92-412F-A33D-FF0ECEA9F4C9}" srcOrd="0" destOrd="0" presId="urn:microsoft.com/office/officeart/2008/layout/PictureStrips"/>
    <dgm:cxn modelId="{614E8C62-03F2-4D69-856A-3FCAFC955978}" srcId="{351A4907-21F7-4164-AA47-1A5D97FB52BB}" destId="{B7176E23-E67C-41EB-9ED0-CCA99940CB06}" srcOrd="2" destOrd="0" parTransId="{6EA9C319-AD5D-47AE-B382-2DED59F10391}" sibTransId="{B58BC3EC-B8F1-44DC-A010-0222B2951B79}"/>
    <dgm:cxn modelId="{AAB167A2-299C-4D1E-840B-FDFD59975BEC}" type="presOf" srcId="{351A4907-21F7-4164-AA47-1A5D97FB52BB}" destId="{851449D1-3A37-44C6-BB97-D4B29FD81F8E}" srcOrd="0" destOrd="0" presId="urn:microsoft.com/office/officeart/2008/layout/PictureStrips"/>
    <dgm:cxn modelId="{87B992B2-DB52-4380-97C1-258095F95006}" type="presOf" srcId="{B7176E23-E67C-41EB-9ED0-CCA99940CB06}" destId="{098A6AA0-722B-433F-BE99-E62F4878A0EA}" srcOrd="0" destOrd="0" presId="urn:microsoft.com/office/officeart/2008/layout/PictureStrips"/>
    <dgm:cxn modelId="{092288BE-E307-45FD-8017-0537EC2048D6}" srcId="{351A4907-21F7-4164-AA47-1A5D97FB52BB}" destId="{C62ECFF2-5BD2-402D-AE51-152EC44D2E62}" srcOrd="1" destOrd="0" parTransId="{13054D61-2BEC-4273-89C3-F77D611581B4}" sibTransId="{06CFD5B9-363A-45C2-994E-917C5D408AFB}"/>
    <dgm:cxn modelId="{455994D9-50A2-4FBC-840F-168D21A16E5F}" type="presOf" srcId="{C62ECFF2-5BD2-402D-AE51-152EC44D2E62}" destId="{7337DF7D-DCC6-4E50-A9DF-47E2D9778B2D}" srcOrd="0" destOrd="0" presId="urn:microsoft.com/office/officeart/2008/layout/PictureStrips"/>
    <dgm:cxn modelId="{6886A995-EFA1-4366-9819-265C2BFC1495}" type="presParOf" srcId="{851449D1-3A37-44C6-BB97-D4B29FD81F8E}" destId="{B23D10D5-0266-41A0-A12E-A4C0ED19E934}" srcOrd="0" destOrd="0" presId="urn:microsoft.com/office/officeart/2008/layout/PictureStrips"/>
    <dgm:cxn modelId="{02C33A71-6CB3-4D21-8B27-489A8A7B5385}" type="presParOf" srcId="{B23D10D5-0266-41A0-A12E-A4C0ED19E934}" destId="{694EB656-1E92-412F-A33D-FF0ECEA9F4C9}" srcOrd="0" destOrd="0" presId="urn:microsoft.com/office/officeart/2008/layout/PictureStrips"/>
    <dgm:cxn modelId="{48D1A4AB-E803-4CCC-BF2A-E8C0427BE36D}" type="presParOf" srcId="{B23D10D5-0266-41A0-A12E-A4C0ED19E934}" destId="{BBFE3C85-E43B-42F6-AB54-451F81C53095}" srcOrd="1" destOrd="0" presId="urn:microsoft.com/office/officeart/2008/layout/PictureStrips"/>
    <dgm:cxn modelId="{1868BFD1-5138-49F3-A8E2-0B8ED4CC3F41}" type="presParOf" srcId="{851449D1-3A37-44C6-BB97-D4B29FD81F8E}" destId="{56F791D7-C584-4E8A-9B2C-55B2EFCBFE5C}" srcOrd="1" destOrd="0" presId="urn:microsoft.com/office/officeart/2008/layout/PictureStrips"/>
    <dgm:cxn modelId="{BCF3D06E-0CD8-4CEB-BCBD-C4025C68FB6F}" type="presParOf" srcId="{851449D1-3A37-44C6-BB97-D4B29FD81F8E}" destId="{45EBCBBD-3215-486D-9399-AC0F4A865871}" srcOrd="2" destOrd="0" presId="urn:microsoft.com/office/officeart/2008/layout/PictureStrips"/>
    <dgm:cxn modelId="{033CD47F-8A3F-48B9-A5A1-B7C0B1D773A4}" type="presParOf" srcId="{45EBCBBD-3215-486D-9399-AC0F4A865871}" destId="{7337DF7D-DCC6-4E50-A9DF-47E2D9778B2D}" srcOrd="0" destOrd="0" presId="urn:microsoft.com/office/officeart/2008/layout/PictureStrips"/>
    <dgm:cxn modelId="{C2EC1780-87B9-4A38-A607-FCED1D13AD0C}" type="presParOf" srcId="{45EBCBBD-3215-486D-9399-AC0F4A865871}" destId="{D4299569-45F8-4D90-91CD-15D976B6E496}" srcOrd="1" destOrd="0" presId="urn:microsoft.com/office/officeart/2008/layout/PictureStrips"/>
    <dgm:cxn modelId="{6F284AE8-D04E-4D41-B842-200793AEFA57}" type="presParOf" srcId="{851449D1-3A37-44C6-BB97-D4B29FD81F8E}" destId="{40A8BCF7-8527-4C54-AEBB-FA652E4ABE10}" srcOrd="3" destOrd="0" presId="urn:microsoft.com/office/officeart/2008/layout/PictureStrips"/>
    <dgm:cxn modelId="{634E1110-B322-4117-BBC7-57F02E8C8156}" type="presParOf" srcId="{851449D1-3A37-44C6-BB97-D4B29FD81F8E}" destId="{D78E9FAA-5AD0-4146-B873-8ED2CF26C33C}" srcOrd="4" destOrd="0" presId="urn:microsoft.com/office/officeart/2008/layout/PictureStrips"/>
    <dgm:cxn modelId="{2EF6349B-E6AC-4CFD-B250-15C978CFE5DA}" type="presParOf" srcId="{D78E9FAA-5AD0-4146-B873-8ED2CF26C33C}" destId="{098A6AA0-722B-433F-BE99-E62F4878A0EA}" srcOrd="0" destOrd="0" presId="urn:microsoft.com/office/officeart/2008/layout/PictureStrips"/>
    <dgm:cxn modelId="{54792ABF-B612-496A-A051-9DEA65AC07A6}" type="presParOf" srcId="{D78E9FAA-5AD0-4146-B873-8ED2CF26C33C}" destId="{F9AB2C76-2E42-4965-B703-B9702216D89F}" srcOrd="1" destOrd="0" presId="urn:microsoft.com/office/officeart/2008/layout/PictureStrip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1A4907-21F7-4164-AA47-1A5D97FB52BB}" type="doc">
      <dgm:prSet loTypeId="urn:microsoft.com/office/officeart/2008/layout/PictureStrips" loCatId="list" qsTypeId="urn:microsoft.com/office/officeart/2005/8/quickstyle/simple1" qsCatId="simple" csTypeId="urn:microsoft.com/office/officeart/2005/8/colors/accent0_2" csCatId="mainScheme" phldr="1"/>
      <dgm:spPr/>
      <dgm:t>
        <a:bodyPr/>
        <a:lstStyle/>
        <a:p>
          <a:endParaRPr lang="zh-CN" altLang="en-US"/>
        </a:p>
      </dgm:t>
    </dgm:pt>
    <dgm:pt modelId="{71A9DD48-0928-4FA4-8EB8-CA100BCA9154}">
      <dgm:prSet phldrT="[文本]" custT="1"/>
      <dgm:spPr/>
      <dgm:t>
        <a:bodyPr/>
        <a:lstStyle/>
        <a:p>
          <a:r>
            <a:rPr lang="en-US" altLang="zh-CN" sz="3600" dirty="0"/>
            <a:t>Necessary</a:t>
          </a:r>
          <a:endParaRPr lang="zh-CN" altLang="en-US" sz="3600" dirty="0"/>
        </a:p>
      </dgm:t>
    </dgm:pt>
    <dgm:pt modelId="{00CA8F3C-0B4F-455C-AAD6-97BC43AF3D99}" type="parTrans" cxnId="{5836580B-8831-402A-A60F-2AC17B184D9A}">
      <dgm:prSet/>
      <dgm:spPr/>
      <dgm:t>
        <a:bodyPr/>
        <a:lstStyle/>
        <a:p>
          <a:endParaRPr lang="zh-CN" altLang="en-US"/>
        </a:p>
      </dgm:t>
    </dgm:pt>
    <dgm:pt modelId="{D65A4797-6969-4907-A008-0DC1E413FB42}" type="sibTrans" cxnId="{5836580B-8831-402A-A60F-2AC17B184D9A}">
      <dgm:prSet/>
      <dgm:spPr/>
      <dgm:t>
        <a:bodyPr/>
        <a:lstStyle/>
        <a:p>
          <a:endParaRPr lang="zh-CN" altLang="en-US"/>
        </a:p>
      </dgm:t>
    </dgm:pt>
    <dgm:pt modelId="{C62ECFF2-5BD2-402D-AE51-152EC44D2E62}">
      <dgm:prSet phldrT="[文本]" custT="1"/>
      <dgm:spPr/>
      <dgm:t>
        <a:bodyPr/>
        <a:lstStyle/>
        <a:p>
          <a:r>
            <a:rPr lang="en-US" altLang="zh-CN" sz="3600" b="0" i="0" dirty="0"/>
            <a:t>Technological</a:t>
          </a:r>
          <a:endParaRPr lang="zh-CN" altLang="en-US" sz="3600" dirty="0"/>
        </a:p>
      </dgm:t>
    </dgm:pt>
    <dgm:pt modelId="{13054D61-2BEC-4273-89C3-F77D611581B4}" type="parTrans" cxnId="{092288BE-E307-45FD-8017-0537EC2048D6}">
      <dgm:prSet/>
      <dgm:spPr/>
      <dgm:t>
        <a:bodyPr/>
        <a:lstStyle/>
        <a:p>
          <a:endParaRPr lang="zh-CN" altLang="en-US"/>
        </a:p>
      </dgm:t>
    </dgm:pt>
    <dgm:pt modelId="{06CFD5B9-363A-45C2-994E-917C5D408AFB}" type="sibTrans" cxnId="{092288BE-E307-45FD-8017-0537EC2048D6}">
      <dgm:prSet/>
      <dgm:spPr/>
      <dgm:t>
        <a:bodyPr/>
        <a:lstStyle/>
        <a:p>
          <a:endParaRPr lang="zh-CN" altLang="en-US"/>
        </a:p>
      </dgm:t>
    </dgm:pt>
    <dgm:pt modelId="{B7176E23-E67C-41EB-9ED0-CCA99940CB06}">
      <dgm:prSet phldrT="[文本]" custT="1"/>
      <dgm:spPr/>
      <dgm:t>
        <a:bodyPr/>
        <a:lstStyle/>
        <a:p>
          <a:r>
            <a:rPr lang="en-US" altLang="zh-CN" sz="3600" dirty="0"/>
            <a:t>Challenging</a:t>
          </a:r>
          <a:endParaRPr lang="zh-CN" altLang="en-US" sz="3600" dirty="0"/>
        </a:p>
      </dgm:t>
    </dgm:pt>
    <dgm:pt modelId="{6EA9C319-AD5D-47AE-B382-2DED59F10391}" type="parTrans" cxnId="{614E8C62-03F2-4D69-856A-3FCAFC955978}">
      <dgm:prSet/>
      <dgm:spPr/>
      <dgm:t>
        <a:bodyPr/>
        <a:lstStyle/>
        <a:p>
          <a:endParaRPr lang="zh-CN" altLang="en-US"/>
        </a:p>
      </dgm:t>
    </dgm:pt>
    <dgm:pt modelId="{B58BC3EC-B8F1-44DC-A010-0222B2951B79}" type="sibTrans" cxnId="{614E8C62-03F2-4D69-856A-3FCAFC955978}">
      <dgm:prSet/>
      <dgm:spPr/>
      <dgm:t>
        <a:bodyPr/>
        <a:lstStyle/>
        <a:p>
          <a:endParaRPr lang="zh-CN" altLang="en-US"/>
        </a:p>
      </dgm:t>
    </dgm:pt>
    <dgm:pt modelId="{851449D1-3A37-44C6-BB97-D4B29FD81F8E}" type="pres">
      <dgm:prSet presAssocID="{351A4907-21F7-4164-AA47-1A5D97FB52BB}" presName="Name0" presStyleCnt="0">
        <dgm:presLayoutVars>
          <dgm:dir/>
          <dgm:resizeHandles val="exact"/>
        </dgm:presLayoutVars>
      </dgm:prSet>
      <dgm:spPr/>
    </dgm:pt>
    <dgm:pt modelId="{B23D10D5-0266-41A0-A12E-A4C0ED19E934}" type="pres">
      <dgm:prSet presAssocID="{71A9DD48-0928-4FA4-8EB8-CA100BCA9154}" presName="composite" presStyleCnt="0"/>
      <dgm:spPr/>
    </dgm:pt>
    <dgm:pt modelId="{694EB656-1E92-412F-A33D-FF0ECEA9F4C9}" type="pres">
      <dgm:prSet presAssocID="{71A9DD48-0928-4FA4-8EB8-CA100BCA9154}" presName="rect1" presStyleLbl="trAlignAcc1" presStyleIdx="0" presStyleCnt="3" custScaleX="101835">
        <dgm:presLayoutVars>
          <dgm:bulletEnabled val="1"/>
        </dgm:presLayoutVars>
      </dgm:prSet>
      <dgm:spPr/>
    </dgm:pt>
    <dgm:pt modelId="{BBFE3C85-E43B-42F6-AB54-451F81C53095}" type="pres">
      <dgm:prSet presAssocID="{71A9DD48-0928-4FA4-8EB8-CA100BCA9154}"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搞笑的脸轮廓 纯色填充"/>
        </a:ext>
      </dgm:extLst>
    </dgm:pt>
    <dgm:pt modelId="{56F791D7-C584-4E8A-9B2C-55B2EFCBFE5C}" type="pres">
      <dgm:prSet presAssocID="{D65A4797-6969-4907-A008-0DC1E413FB42}" presName="sibTrans" presStyleCnt="0"/>
      <dgm:spPr/>
    </dgm:pt>
    <dgm:pt modelId="{45EBCBBD-3215-486D-9399-AC0F4A865871}" type="pres">
      <dgm:prSet presAssocID="{C62ECFF2-5BD2-402D-AE51-152EC44D2E62}" presName="composite" presStyleCnt="0"/>
      <dgm:spPr/>
    </dgm:pt>
    <dgm:pt modelId="{7337DF7D-DCC6-4E50-A9DF-47E2D9778B2D}" type="pres">
      <dgm:prSet presAssocID="{C62ECFF2-5BD2-402D-AE51-152EC44D2E62}" presName="rect1" presStyleLbl="trAlignAcc1" presStyleIdx="1" presStyleCnt="3" custScaleX="101835">
        <dgm:presLayoutVars>
          <dgm:bulletEnabled val="1"/>
        </dgm:presLayoutVars>
      </dgm:prSet>
      <dgm:spPr/>
    </dgm:pt>
    <dgm:pt modelId="{D4299569-45F8-4D90-91CD-15D976B6E496}" type="pres">
      <dgm:prSet presAssocID="{C62ECFF2-5BD2-402D-AE51-152EC44D2E62}" presName="rect2"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灯泡和齿轮 纯色填充"/>
        </a:ext>
      </dgm:extLst>
    </dgm:pt>
    <dgm:pt modelId="{40A8BCF7-8527-4C54-AEBB-FA652E4ABE10}" type="pres">
      <dgm:prSet presAssocID="{06CFD5B9-363A-45C2-994E-917C5D408AFB}" presName="sibTrans" presStyleCnt="0"/>
      <dgm:spPr/>
    </dgm:pt>
    <dgm:pt modelId="{D78E9FAA-5AD0-4146-B873-8ED2CF26C33C}" type="pres">
      <dgm:prSet presAssocID="{B7176E23-E67C-41EB-9ED0-CCA99940CB06}" presName="composite" presStyleCnt="0"/>
      <dgm:spPr/>
    </dgm:pt>
    <dgm:pt modelId="{098A6AA0-722B-433F-BE99-E62F4878A0EA}" type="pres">
      <dgm:prSet presAssocID="{B7176E23-E67C-41EB-9ED0-CCA99940CB06}" presName="rect1" presStyleLbl="trAlignAcc1" presStyleIdx="2" presStyleCnt="3" custScaleX="101835">
        <dgm:presLayoutVars>
          <dgm:bulletEnabled val="1"/>
        </dgm:presLayoutVars>
      </dgm:prSet>
      <dgm:spPr/>
    </dgm:pt>
    <dgm:pt modelId="{F9AB2C76-2E42-4965-B703-B9702216D89F}" type="pres">
      <dgm:prSet presAssocID="{B7176E23-E67C-41EB-9ED0-CCA99940CB06}" presName="rect2"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合上的书 纯色填充"/>
        </a:ext>
      </dgm:extLst>
    </dgm:pt>
  </dgm:ptLst>
  <dgm:cxnLst>
    <dgm:cxn modelId="{5836580B-8831-402A-A60F-2AC17B184D9A}" srcId="{351A4907-21F7-4164-AA47-1A5D97FB52BB}" destId="{71A9DD48-0928-4FA4-8EB8-CA100BCA9154}" srcOrd="0" destOrd="0" parTransId="{00CA8F3C-0B4F-455C-AAD6-97BC43AF3D99}" sibTransId="{D65A4797-6969-4907-A008-0DC1E413FB42}"/>
    <dgm:cxn modelId="{0692720F-5B76-44AC-801B-834CB25B6698}" type="presOf" srcId="{71A9DD48-0928-4FA4-8EB8-CA100BCA9154}" destId="{694EB656-1E92-412F-A33D-FF0ECEA9F4C9}" srcOrd="0" destOrd="0" presId="urn:microsoft.com/office/officeart/2008/layout/PictureStrips"/>
    <dgm:cxn modelId="{614E8C62-03F2-4D69-856A-3FCAFC955978}" srcId="{351A4907-21F7-4164-AA47-1A5D97FB52BB}" destId="{B7176E23-E67C-41EB-9ED0-CCA99940CB06}" srcOrd="2" destOrd="0" parTransId="{6EA9C319-AD5D-47AE-B382-2DED59F10391}" sibTransId="{B58BC3EC-B8F1-44DC-A010-0222B2951B79}"/>
    <dgm:cxn modelId="{AAB167A2-299C-4D1E-840B-FDFD59975BEC}" type="presOf" srcId="{351A4907-21F7-4164-AA47-1A5D97FB52BB}" destId="{851449D1-3A37-44C6-BB97-D4B29FD81F8E}" srcOrd="0" destOrd="0" presId="urn:microsoft.com/office/officeart/2008/layout/PictureStrips"/>
    <dgm:cxn modelId="{87B992B2-DB52-4380-97C1-258095F95006}" type="presOf" srcId="{B7176E23-E67C-41EB-9ED0-CCA99940CB06}" destId="{098A6AA0-722B-433F-BE99-E62F4878A0EA}" srcOrd="0" destOrd="0" presId="urn:microsoft.com/office/officeart/2008/layout/PictureStrips"/>
    <dgm:cxn modelId="{092288BE-E307-45FD-8017-0537EC2048D6}" srcId="{351A4907-21F7-4164-AA47-1A5D97FB52BB}" destId="{C62ECFF2-5BD2-402D-AE51-152EC44D2E62}" srcOrd="1" destOrd="0" parTransId="{13054D61-2BEC-4273-89C3-F77D611581B4}" sibTransId="{06CFD5B9-363A-45C2-994E-917C5D408AFB}"/>
    <dgm:cxn modelId="{455994D9-50A2-4FBC-840F-168D21A16E5F}" type="presOf" srcId="{C62ECFF2-5BD2-402D-AE51-152EC44D2E62}" destId="{7337DF7D-DCC6-4E50-A9DF-47E2D9778B2D}" srcOrd="0" destOrd="0" presId="urn:microsoft.com/office/officeart/2008/layout/PictureStrips"/>
    <dgm:cxn modelId="{6886A995-EFA1-4366-9819-265C2BFC1495}" type="presParOf" srcId="{851449D1-3A37-44C6-BB97-D4B29FD81F8E}" destId="{B23D10D5-0266-41A0-A12E-A4C0ED19E934}" srcOrd="0" destOrd="0" presId="urn:microsoft.com/office/officeart/2008/layout/PictureStrips"/>
    <dgm:cxn modelId="{02C33A71-6CB3-4D21-8B27-489A8A7B5385}" type="presParOf" srcId="{B23D10D5-0266-41A0-A12E-A4C0ED19E934}" destId="{694EB656-1E92-412F-A33D-FF0ECEA9F4C9}" srcOrd="0" destOrd="0" presId="urn:microsoft.com/office/officeart/2008/layout/PictureStrips"/>
    <dgm:cxn modelId="{48D1A4AB-E803-4CCC-BF2A-E8C0427BE36D}" type="presParOf" srcId="{B23D10D5-0266-41A0-A12E-A4C0ED19E934}" destId="{BBFE3C85-E43B-42F6-AB54-451F81C53095}" srcOrd="1" destOrd="0" presId="urn:microsoft.com/office/officeart/2008/layout/PictureStrips"/>
    <dgm:cxn modelId="{1868BFD1-5138-49F3-A8E2-0B8ED4CC3F41}" type="presParOf" srcId="{851449D1-3A37-44C6-BB97-D4B29FD81F8E}" destId="{56F791D7-C584-4E8A-9B2C-55B2EFCBFE5C}" srcOrd="1" destOrd="0" presId="urn:microsoft.com/office/officeart/2008/layout/PictureStrips"/>
    <dgm:cxn modelId="{BCF3D06E-0CD8-4CEB-BCBD-C4025C68FB6F}" type="presParOf" srcId="{851449D1-3A37-44C6-BB97-D4B29FD81F8E}" destId="{45EBCBBD-3215-486D-9399-AC0F4A865871}" srcOrd="2" destOrd="0" presId="urn:microsoft.com/office/officeart/2008/layout/PictureStrips"/>
    <dgm:cxn modelId="{033CD47F-8A3F-48B9-A5A1-B7C0B1D773A4}" type="presParOf" srcId="{45EBCBBD-3215-486D-9399-AC0F4A865871}" destId="{7337DF7D-DCC6-4E50-A9DF-47E2D9778B2D}" srcOrd="0" destOrd="0" presId="urn:microsoft.com/office/officeart/2008/layout/PictureStrips"/>
    <dgm:cxn modelId="{C2EC1780-87B9-4A38-A607-FCED1D13AD0C}" type="presParOf" srcId="{45EBCBBD-3215-486D-9399-AC0F4A865871}" destId="{D4299569-45F8-4D90-91CD-15D976B6E496}" srcOrd="1" destOrd="0" presId="urn:microsoft.com/office/officeart/2008/layout/PictureStrips"/>
    <dgm:cxn modelId="{6F284AE8-D04E-4D41-B842-200793AEFA57}" type="presParOf" srcId="{851449D1-3A37-44C6-BB97-D4B29FD81F8E}" destId="{40A8BCF7-8527-4C54-AEBB-FA652E4ABE10}" srcOrd="3" destOrd="0" presId="urn:microsoft.com/office/officeart/2008/layout/PictureStrips"/>
    <dgm:cxn modelId="{634E1110-B322-4117-BBC7-57F02E8C8156}" type="presParOf" srcId="{851449D1-3A37-44C6-BB97-D4B29FD81F8E}" destId="{D78E9FAA-5AD0-4146-B873-8ED2CF26C33C}" srcOrd="4" destOrd="0" presId="urn:microsoft.com/office/officeart/2008/layout/PictureStrips"/>
    <dgm:cxn modelId="{2EF6349B-E6AC-4CFD-B250-15C978CFE5DA}" type="presParOf" srcId="{D78E9FAA-5AD0-4146-B873-8ED2CF26C33C}" destId="{098A6AA0-722B-433F-BE99-E62F4878A0EA}" srcOrd="0" destOrd="0" presId="urn:microsoft.com/office/officeart/2008/layout/PictureStrips"/>
    <dgm:cxn modelId="{54792ABF-B612-496A-A051-9DEA65AC07A6}" type="presParOf" srcId="{D78E9FAA-5AD0-4146-B873-8ED2CF26C33C}" destId="{F9AB2C76-2E42-4965-B703-B9702216D89F}" srcOrd="1" destOrd="0" presId="urn:microsoft.com/office/officeart/2008/layout/PictureStrip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1A4907-21F7-4164-AA47-1A5D97FB52BB}" type="doc">
      <dgm:prSet loTypeId="urn:microsoft.com/office/officeart/2008/layout/PictureStrips" loCatId="list" qsTypeId="urn:microsoft.com/office/officeart/2005/8/quickstyle/simple1" qsCatId="simple" csTypeId="urn:microsoft.com/office/officeart/2005/8/colors/accent0_2" csCatId="mainScheme" phldr="1"/>
      <dgm:spPr/>
      <dgm:t>
        <a:bodyPr/>
        <a:lstStyle/>
        <a:p>
          <a:endParaRPr lang="zh-CN" altLang="en-US"/>
        </a:p>
      </dgm:t>
    </dgm:pt>
    <dgm:pt modelId="{71A9DD48-0928-4FA4-8EB8-CA100BCA9154}">
      <dgm:prSet phldrT="[文本]" custT="1"/>
      <dgm:spPr/>
      <dgm:t>
        <a:bodyPr/>
        <a:lstStyle/>
        <a:p>
          <a:r>
            <a:rPr lang="en-US" altLang="zh-CN" sz="3600" dirty="0"/>
            <a:t>Data security</a:t>
          </a:r>
          <a:endParaRPr lang="zh-CN" altLang="en-US" sz="3600" dirty="0"/>
        </a:p>
      </dgm:t>
    </dgm:pt>
    <dgm:pt modelId="{00CA8F3C-0B4F-455C-AAD6-97BC43AF3D99}" type="parTrans" cxnId="{5836580B-8831-402A-A60F-2AC17B184D9A}">
      <dgm:prSet/>
      <dgm:spPr/>
      <dgm:t>
        <a:bodyPr/>
        <a:lstStyle/>
        <a:p>
          <a:endParaRPr lang="zh-CN" altLang="en-US"/>
        </a:p>
      </dgm:t>
    </dgm:pt>
    <dgm:pt modelId="{D65A4797-6969-4907-A008-0DC1E413FB42}" type="sibTrans" cxnId="{5836580B-8831-402A-A60F-2AC17B184D9A}">
      <dgm:prSet/>
      <dgm:spPr/>
      <dgm:t>
        <a:bodyPr/>
        <a:lstStyle/>
        <a:p>
          <a:endParaRPr lang="zh-CN" altLang="en-US"/>
        </a:p>
      </dgm:t>
    </dgm:pt>
    <dgm:pt modelId="{C62ECFF2-5BD2-402D-AE51-152EC44D2E62}">
      <dgm:prSet phldrT="[文本]" custT="1"/>
      <dgm:spPr/>
      <dgm:t>
        <a:bodyPr/>
        <a:lstStyle/>
        <a:p>
          <a:r>
            <a:rPr lang="en-US" altLang="zh-CN" sz="3600" b="0" i="0" dirty="0"/>
            <a:t>Consistency</a:t>
          </a:r>
          <a:endParaRPr lang="zh-CN" altLang="en-US" sz="3600" dirty="0"/>
        </a:p>
      </dgm:t>
    </dgm:pt>
    <dgm:pt modelId="{13054D61-2BEC-4273-89C3-F77D611581B4}" type="parTrans" cxnId="{092288BE-E307-45FD-8017-0537EC2048D6}">
      <dgm:prSet/>
      <dgm:spPr/>
      <dgm:t>
        <a:bodyPr/>
        <a:lstStyle/>
        <a:p>
          <a:endParaRPr lang="zh-CN" altLang="en-US"/>
        </a:p>
      </dgm:t>
    </dgm:pt>
    <dgm:pt modelId="{06CFD5B9-363A-45C2-994E-917C5D408AFB}" type="sibTrans" cxnId="{092288BE-E307-45FD-8017-0537EC2048D6}">
      <dgm:prSet/>
      <dgm:spPr/>
      <dgm:t>
        <a:bodyPr/>
        <a:lstStyle/>
        <a:p>
          <a:endParaRPr lang="zh-CN" altLang="en-US"/>
        </a:p>
      </dgm:t>
    </dgm:pt>
    <dgm:pt modelId="{B7176E23-E67C-41EB-9ED0-CCA99940CB06}">
      <dgm:prSet phldrT="[文本]" custT="1"/>
      <dgm:spPr/>
      <dgm:t>
        <a:bodyPr/>
        <a:lstStyle/>
        <a:p>
          <a:r>
            <a:rPr lang="en-US" altLang="zh-CN" sz="3600" dirty="0"/>
            <a:t>Society trust</a:t>
          </a:r>
          <a:endParaRPr lang="zh-CN" altLang="en-US" sz="3600" dirty="0"/>
        </a:p>
      </dgm:t>
    </dgm:pt>
    <dgm:pt modelId="{6EA9C319-AD5D-47AE-B382-2DED59F10391}" type="parTrans" cxnId="{614E8C62-03F2-4D69-856A-3FCAFC955978}">
      <dgm:prSet/>
      <dgm:spPr/>
      <dgm:t>
        <a:bodyPr/>
        <a:lstStyle/>
        <a:p>
          <a:endParaRPr lang="zh-CN" altLang="en-US"/>
        </a:p>
      </dgm:t>
    </dgm:pt>
    <dgm:pt modelId="{B58BC3EC-B8F1-44DC-A010-0222B2951B79}" type="sibTrans" cxnId="{614E8C62-03F2-4D69-856A-3FCAFC955978}">
      <dgm:prSet/>
      <dgm:spPr/>
      <dgm:t>
        <a:bodyPr/>
        <a:lstStyle/>
        <a:p>
          <a:endParaRPr lang="zh-CN" altLang="en-US"/>
        </a:p>
      </dgm:t>
    </dgm:pt>
    <dgm:pt modelId="{851449D1-3A37-44C6-BB97-D4B29FD81F8E}" type="pres">
      <dgm:prSet presAssocID="{351A4907-21F7-4164-AA47-1A5D97FB52BB}" presName="Name0" presStyleCnt="0">
        <dgm:presLayoutVars>
          <dgm:dir/>
          <dgm:resizeHandles val="exact"/>
        </dgm:presLayoutVars>
      </dgm:prSet>
      <dgm:spPr/>
    </dgm:pt>
    <dgm:pt modelId="{B23D10D5-0266-41A0-A12E-A4C0ED19E934}" type="pres">
      <dgm:prSet presAssocID="{71A9DD48-0928-4FA4-8EB8-CA100BCA9154}" presName="composite" presStyleCnt="0"/>
      <dgm:spPr/>
    </dgm:pt>
    <dgm:pt modelId="{694EB656-1E92-412F-A33D-FF0ECEA9F4C9}" type="pres">
      <dgm:prSet presAssocID="{71A9DD48-0928-4FA4-8EB8-CA100BCA9154}" presName="rect1" presStyleLbl="trAlignAcc1" presStyleIdx="0" presStyleCnt="3" custScaleX="101835">
        <dgm:presLayoutVars>
          <dgm:bulletEnabled val="1"/>
        </dgm:presLayoutVars>
      </dgm:prSet>
      <dgm:spPr/>
    </dgm:pt>
    <dgm:pt modelId="{BBFE3C85-E43B-42F6-AB54-451F81C53095}" type="pres">
      <dgm:prSet presAssocID="{71A9DD48-0928-4FA4-8EB8-CA100BCA9154}"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搞笑的脸轮廓 纯色填充"/>
        </a:ext>
      </dgm:extLst>
    </dgm:pt>
    <dgm:pt modelId="{56F791D7-C584-4E8A-9B2C-55B2EFCBFE5C}" type="pres">
      <dgm:prSet presAssocID="{D65A4797-6969-4907-A008-0DC1E413FB42}" presName="sibTrans" presStyleCnt="0"/>
      <dgm:spPr/>
    </dgm:pt>
    <dgm:pt modelId="{45EBCBBD-3215-486D-9399-AC0F4A865871}" type="pres">
      <dgm:prSet presAssocID="{C62ECFF2-5BD2-402D-AE51-152EC44D2E62}" presName="composite" presStyleCnt="0"/>
      <dgm:spPr/>
    </dgm:pt>
    <dgm:pt modelId="{7337DF7D-DCC6-4E50-A9DF-47E2D9778B2D}" type="pres">
      <dgm:prSet presAssocID="{C62ECFF2-5BD2-402D-AE51-152EC44D2E62}" presName="rect1" presStyleLbl="trAlignAcc1" presStyleIdx="1" presStyleCnt="3" custScaleX="101835">
        <dgm:presLayoutVars>
          <dgm:bulletEnabled val="1"/>
        </dgm:presLayoutVars>
      </dgm:prSet>
      <dgm:spPr/>
    </dgm:pt>
    <dgm:pt modelId="{D4299569-45F8-4D90-91CD-15D976B6E496}" type="pres">
      <dgm:prSet presAssocID="{C62ECFF2-5BD2-402D-AE51-152EC44D2E62}" presName="rect2"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灯泡和齿轮 纯色填充"/>
        </a:ext>
      </dgm:extLst>
    </dgm:pt>
    <dgm:pt modelId="{40A8BCF7-8527-4C54-AEBB-FA652E4ABE10}" type="pres">
      <dgm:prSet presAssocID="{06CFD5B9-363A-45C2-994E-917C5D408AFB}" presName="sibTrans" presStyleCnt="0"/>
      <dgm:spPr/>
    </dgm:pt>
    <dgm:pt modelId="{D78E9FAA-5AD0-4146-B873-8ED2CF26C33C}" type="pres">
      <dgm:prSet presAssocID="{B7176E23-E67C-41EB-9ED0-CCA99940CB06}" presName="composite" presStyleCnt="0"/>
      <dgm:spPr/>
    </dgm:pt>
    <dgm:pt modelId="{098A6AA0-722B-433F-BE99-E62F4878A0EA}" type="pres">
      <dgm:prSet presAssocID="{B7176E23-E67C-41EB-9ED0-CCA99940CB06}" presName="rect1" presStyleLbl="trAlignAcc1" presStyleIdx="2" presStyleCnt="3" custScaleX="101835">
        <dgm:presLayoutVars>
          <dgm:bulletEnabled val="1"/>
        </dgm:presLayoutVars>
      </dgm:prSet>
      <dgm:spPr/>
    </dgm:pt>
    <dgm:pt modelId="{F9AB2C76-2E42-4965-B703-B9702216D89F}" type="pres">
      <dgm:prSet presAssocID="{B7176E23-E67C-41EB-9ED0-CCA99940CB06}" presName="rect2"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合上的书 纯色填充"/>
        </a:ext>
      </dgm:extLst>
    </dgm:pt>
  </dgm:ptLst>
  <dgm:cxnLst>
    <dgm:cxn modelId="{5836580B-8831-402A-A60F-2AC17B184D9A}" srcId="{351A4907-21F7-4164-AA47-1A5D97FB52BB}" destId="{71A9DD48-0928-4FA4-8EB8-CA100BCA9154}" srcOrd="0" destOrd="0" parTransId="{00CA8F3C-0B4F-455C-AAD6-97BC43AF3D99}" sibTransId="{D65A4797-6969-4907-A008-0DC1E413FB42}"/>
    <dgm:cxn modelId="{0692720F-5B76-44AC-801B-834CB25B6698}" type="presOf" srcId="{71A9DD48-0928-4FA4-8EB8-CA100BCA9154}" destId="{694EB656-1E92-412F-A33D-FF0ECEA9F4C9}" srcOrd="0" destOrd="0" presId="urn:microsoft.com/office/officeart/2008/layout/PictureStrips"/>
    <dgm:cxn modelId="{614E8C62-03F2-4D69-856A-3FCAFC955978}" srcId="{351A4907-21F7-4164-AA47-1A5D97FB52BB}" destId="{B7176E23-E67C-41EB-9ED0-CCA99940CB06}" srcOrd="2" destOrd="0" parTransId="{6EA9C319-AD5D-47AE-B382-2DED59F10391}" sibTransId="{B58BC3EC-B8F1-44DC-A010-0222B2951B79}"/>
    <dgm:cxn modelId="{AAB167A2-299C-4D1E-840B-FDFD59975BEC}" type="presOf" srcId="{351A4907-21F7-4164-AA47-1A5D97FB52BB}" destId="{851449D1-3A37-44C6-BB97-D4B29FD81F8E}" srcOrd="0" destOrd="0" presId="urn:microsoft.com/office/officeart/2008/layout/PictureStrips"/>
    <dgm:cxn modelId="{87B992B2-DB52-4380-97C1-258095F95006}" type="presOf" srcId="{B7176E23-E67C-41EB-9ED0-CCA99940CB06}" destId="{098A6AA0-722B-433F-BE99-E62F4878A0EA}" srcOrd="0" destOrd="0" presId="urn:microsoft.com/office/officeart/2008/layout/PictureStrips"/>
    <dgm:cxn modelId="{092288BE-E307-45FD-8017-0537EC2048D6}" srcId="{351A4907-21F7-4164-AA47-1A5D97FB52BB}" destId="{C62ECFF2-5BD2-402D-AE51-152EC44D2E62}" srcOrd="1" destOrd="0" parTransId="{13054D61-2BEC-4273-89C3-F77D611581B4}" sibTransId="{06CFD5B9-363A-45C2-994E-917C5D408AFB}"/>
    <dgm:cxn modelId="{455994D9-50A2-4FBC-840F-168D21A16E5F}" type="presOf" srcId="{C62ECFF2-5BD2-402D-AE51-152EC44D2E62}" destId="{7337DF7D-DCC6-4E50-A9DF-47E2D9778B2D}" srcOrd="0" destOrd="0" presId="urn:microsoft.com/office/officeart/2008/layout/PictureStrips"/>
    <dgm:cxn modelId="{6886A995-EFA1-4366-9819-265C2BFC1495}" type="presParOf" srcId="{851449D1-3A37-44C6-BB97-D4B29FD81F8E}" destId="{B23D10D5-0266-41A0-A12E-A4C0ED19E934}" srcOrd="0" destOrd="0" presId="urn:microsoft.com/office/officeart/2008/layout/PictureStrips"/>
    <dgm:cxn modelId="{02C33A71-6CB3-4D21-8B27-489A8A7B5385}" type="presParOf" srcId="{B23D10D5-0266-41A0-A12E-A4C0ED19E934}" destId="{694EB656-1E92-412F-A33D-FF0ECEA9F4C9}" srcOrd="0" destOrd="0" presId="urn:microsoft.com/office/officeart/2008/layout/PictureStrips"/>
    <dgm:cxn modelId="{48D1A4AB-E803-4CCC-BF2A-E8C0427BE36D}" type="presParOf" srcId="{B23D10D5-0266-41A0-A12E-A4C0ED19E934}" destId="{BBFE3C85-E43B-42F6-AB54-451F81C53095}" srcOrd="1" destOrd="0" presId="urn:microsoft.com/office/officeart/2008/layout/PictureStrips"/>
    <dgm:cxn modelId="{1868BFD1-5138-49F3-A8E2-0B8ED4CC3F41}" type="presParOf" srcId="{851449D1-3A37-44C6-BB97-D4B29FD81F8E}" destId="{56F791D7-C584-4E8A-9B2C-55B2EFCBFE5C}" srcOrd="1" destOrd="0" presId="urn:microsoft.com/office/officeart/2008/layout/PictureStrips"/>
    <dgm:cxn modelId="{BCF3D06E-0CD8-4CEB-BCBD-C4025C68FB6F}" type="presParOf" srcId="{851449D1-3A37-44C6-BB97-D4B29FD81F8E}" destId="{45EBCBBD-3215-486D-9399-AC0F4A865871}" srcOrd="2" destOrd="0" presId="urn:microsoft.com/office/officeart/2008/layout/PictureStrips"/>
    <dgm:cxn modelId="{033CD47F-8A3F-48B9-A5A1-B7C0B1D773A4}" type="presParOf" srcId="{45EBCBBD-3215-486D-9399-AC0F4A865871}" destId="{7337DF7D-DCC6-4E50-A9DF-47E2D9778B2D}" srcOrd="0" destOrd="0" presId="urn:microsoft.com/office/officeart/2008/layout/PictureStrips"/>
    <dgm:cxn modelId="{C2EC1780-87B9-4A38-A607-FCED1D13AD0C}" type="presParOf" srcId="{45EBCBBD-3215-486D-9399-AC0F4A865871}" destId="{D4299569-45F8-4D90-91CD-15D976B6E496}" srcOrd="1" destOrd="0" presId="urn:microsoft.com/office/officeart/2008/layout/PictureStrips"/>
    <dgm:cxn modelId="{6F284AE8-D04E-4D41-B842-200793AEFA57}" type="presParOf" srcId="{851449D1-3A37-44C6-BB97-D4B29FD81F8E}" destId="{40A8BCF7-8527-4C54-AEBB-FA652E4ABE10}" srcOrd="3" destOrd="0" presId="urn:microsoft.com/office/officeart/2008/layout/PictureStrips"/>
    <dgm:cxn modelId="{634E1110-B322-4117-BBC7-57F02E8C8156}" type="presParOf" srcId="{851449D1-3A37-44C6-BB97-D4B29FD81F8E}" destId="{D78E9FAA-5AD0-4146-B873-8ED2CF26C33C}" srcOrd="4" destOrd="0" presId="urn:microsoft.com/office/officeart/2008/layout/PictureStrips"/>
    <dgm:cxn modelId="{2EF6349B-E6AC-4CFD-B250-15C978CFE5DA}" type="presParOf" srcId="{D78E9FAA-5AD0-4146-B873-8ED2CF26C33C}" destId="{098A6AA0-722B-433F-BE99-E62F4878A0EA}" srcOrd="0" destOrd="0" presId="urn:microsoft.com/office/officeart/2008/layout/PictureStrips"/>
    <dgm:cxn modelId="{54792ABF-B612-496A-A051-9DEA65AC07A6}" type="presParOf" srcId="{D78E9FAA-5AD0-4146-B873-8ED2CF26C33C}" destId="{F9AB2C76-2E42-4965-B703-B9702216D89F}" srcOrd="1" destOrd="0" presId="urn:microsoft.com/office/officeart/2008/layout/PictureStrip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EB656-1E92-412F-A33D-FF0ECEA9F4C9}">
      <dsp:nvSpPr>
        <dsp:cNvPr id="0" name=""/>
        <dsp:cNvSpPr/>
      </dsp:nvSpPr>
      <dsp:spPr>
        <a:xfrm>
          <a:off x="1862913" y="355737"/>
          <a:ext cx="4547258"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zh-CN" sz="3600" kern="1200" dirty="0"/>
            <a:t>Security</a:t>
          </a:r>
          <a:endParaRPr lang="zh-CN" altLang="en-US" sz="3600" kern="1200" dirty="0"/>
        </a:p>
      </dsp:txBody>
      <dsp:txXfrm>
        <a:off x="1862913" y="355737"/>
        <a:ext cx="4547258" cy="1395412"/>
      </dsp:txXfrm>
    </dsp:sp>
    <dsp:sp modelId="{BBFE3C85-E43B-42F6-AB54-451F81C53095}">
      <dsp:nvSpPr>
        <dsp:cNvPr id="0" name=""/>
        <dsp:cNvSpPr/>
      </dsp:nvSpPr>
      <dsp:spPr>
        <a:xfrm>
          <a:off x="1717827" y="154178"/>
          <a:ext cx="976788" cy="1465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37DF7D-DCC6-4E50-A9DF-47E2D9778B2D}">
      <dsp:nvSpPr>
        <dsp:cNvPr id="0" name=""/>
        <dsp:cNvSpPr/>
      </dsp:nvSpPr>
      <dsp:spPr>
        <a:xfrm>
          <a:off x="1862913" y="2112407"/>
          <a:ext cx="4547258"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zh-CN" sz="3600" b="0" i="0" kern="1200" dirty="0"/>
            <a:t>Transparency</a:t>
          </a:r>
          <a:endParaRPr lang="zh-CN" altLang="en-US" sz="3600" kern="1200" dirty="0"/>
        </a:p>
      </dsp:txBody>
      <dsp:txXfrm>
        <a:off x="1862913" y="2112407"/>
        <a:ext cx="4547258" cy="1395412"/>
      </dsp:txXfrm>
    </dsp:sp>
    <dsp:sp modelId="{D4299569-45F8-4D90-91CD-15D976B6E496}">
      <dsp:nvSpPr>
        <dsp:cNvPr id="0" name=""/>
        <dsp:cNvSpPr/>
      </dsp:nvSpPr>
      <dsp:spPr>
        <a:xfrm>
          <a:off x="1717827" y="1910847"/>
          <a:ext cx="976788" cy="1465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8A6AA0-722B-433F-BE99-E62F4878A0EA}">
      <dsp:nvSpPr>
        <dsp:cNvPr id="0" name=""/>
        <dsp:cNvSpPr/>
      </dsp:nvSpPr>
      <dsp:spPr>
        <a:xfrm>
          <a:off x="1764084" y="3869076"/>
          <a:ext cx="4679030"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zh-CN" sz="3600" kern="1200" dirty="0"/>
            <a:t>Decentralization</a:t>
          </a:r>
          <a:endParaRPr lang="zh-CN" altLang="en-US" sz="3600" kern="1200" dirty="0"/>
        </a:p>
      </dsp:txBody>
      <dsp:txXfrm>
        <a:off x="1764084" y="3869076"/>
        <a:ext cx="4679030" cy="1395412"/>
      </dsp:txXfrm>
    </dsp:sp>
    <dsp:sp modelId="{F9AB2C76-2E42-4965-B703-B9702216D89F}">
      <dsp:nvSpPr>
        <dsp:cNvPr id="0" name=""/>
        <dsp:cNvSpPr/>
      </dsp:nvSpPr>
      <dsp:spPr>
        <a:xfrm>
          <a:off x="1684884" y="3667516"/>
          <a:ext cx="976788" cy="1465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EB656-1E92-412F-A33D-FF0ECEA9F4C9}">
      <dsp:nvSpPr>
        <dsp:cNvPr id="0" name=""/>
        <dsp:cNvSpPr/>
      </dsp:nvSpPr>
      <dsp:spPr>
        <a:xfrm>
          <a:off x="1862913" y="355737"/>
          <a:ext cx="4547258"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zh-CN" sz="3600" kern="1200" dirty="0"/>
            <a:t>Necessary</a:t>
          </a:r>
          <a:endParaRPr lang="zh-CN" altLang="en-US" sz="3600" kern="1200" dirty="0"/>
        </a:p>
      </dsp:txBody>
      <dsp:txXfrm>
        <a:off x="1862913" y="355737"/>
        <a:ext cx="4547258" cy="1395412"/>
      </dsp:txXfrm>
    </dsp:sp>
    <dsp:sp modelId="{BBFE3C85-E43B-42F6-AB54-451F81C53095}">
      <dsp:nvSpPr>
        <dsp:cNvPr id="0" name=""/>
        <dsp:cNvSpPr/>
      </dsp:nvSpPr>
      <dsp:spPr>
        <a:xfrm>
          <a:off x="1717827" y="154178"/>
          <a:ext cx="976788" cy="1465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37DF7D-DCC6-4E50-A9DF-47E2D9778B2D}">
      <dsp:nvSpPr>
        <dsp:cNvPr id="0" name=""/>
        <dsp:cNvSpPr/>
      </dsp:nvSpPr>
      <dsp:spPr>
        <a:xfrm>
          <a:off x="1862913" y="2112407"/>
          <a:ext cx="4547258"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zh-CN" sz="3600" b="0" i="0" kern="1200" dirty="0"/>
            <a:t>Technological</a:t>
          </a:r>
          <a:endParaRPr lang="zh-CN" altLang="en-US" sz="3600" kern="1200" dirty="0"/>
        </a:p>
      </dsp:txBody>
      <dsp:txXfrm>
        <a:off x="1862913" y="2112407"/>
        <a:ext cx="4547258" cy="1395412"/>
      </dsp:txXfrm>
    </dsp:sp>
    <dsp:sp modelId="{D4299569-45F8-4D90-91CD-15D976B6E496}">
      <dsp:nvSpPr>
        <dsp:cNvPr id="0" name=""/>
        <dsp:cNvSpPr/>
      </dsp:nvSpPr>
      <dsp:spPr>
        <a:xfrm>
          <a:off x="1717827" y="1910847"/>
          <a:ext cx="976788" cy="1465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8A6AA0-722B-433F-BE99-E62F4878A0EA}">
      <dsp:nvSpPr>
        <dsp:cNvPr id="0" name=""/>
        <dsp:cNvSpPr/>
      </dsp:nvSpPr>
      <dsp:spPr>
        <a:xfrm>
          <a:off x="1862913" y="3869076"/>
          <a:ext cx="4547258"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zh-CN" sz="3600" kern="1200" dirty="0"/>
            <a:t>Challenging</a:t>
          </a:r>
          <a:endParaRPr lang="zh-CN" altLang="en-US" sz="3600" kern="1200" dirty="0"/>
        </a:p>
      </dsp:txBody>
      <dsp:txXfrm>
        <a:off x="1862913" y="3869076"/>
        <a:ext cx="4547258" cy="1395412"/>
      </dsp:txXfrm>
    </dsp:sp>
    <dsp:sp modelId="{F9AB2C76-2E42-4965-B703-B9702216D89F}">
      <dsp:nvSpPr>
        <dsp:cNvPr id="0" name=""/>
        <dsp:cNvSpPr/>
      </dsp:nvSpPr>
      <dsp:spPr>
        <a:xfrm>
          <a:off x="1717827" y="3667516"/>
          <a:ext cx="976788" cy="1465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EB656-1E92-412F-A33D-FF0ECEA9F4C9}">
      <dsp:nvSpPr>
        <dsp:cNvPr id="0" name=""/>
        <dsp:cNvSpPr/>
      </dsp:nvSpPr>
      <dsp:spPr>
        <a:xfrm>
          <a:off x="1862913" y="355737"/>
          <a:ext cx="4547258"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zh-CN" sz="3600" kern="1200" dirty="0"/>
            <a:t>Data security</a:t>
          </a:r>
          <a:endParaRPr lang="zh-CN" altLang="en-US" sz="3600" kern="1200" dirty="0"/>
        </a:p>
      </dsp:txBody>
      <dsp:txXfrm>
        <a:off x="1862913" y="355737"/>
        <a:ext cx="4547258" cy="1395412"/>
      </dsp:txXfrm>
    </dsp:sp>
    <dsp:sp modelId="{BBFE3C85-E43B-42F6-AB54-451F81C53095}">
      <dsp:nvSpPr>
        <dsp:cNvPr id="0" name=""/>
        <dsp:cNvSpPr/>
      </dsp:nvSpPr>
      <dsp:spPr>
        <a:xfrm>
          <a:off x="1717827" y="154178"/>
          <a:ext cx="976788" cy="1465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37DF7D-DCC6-4E50-A9DF-47E2D9778B2D}">
      <dsp:nvSpPr>
        <dsp:cNvPr id="0" name=""/>
        <dsp:cNvSpPr/>
      </dsp:nvSpPr>
      <dsp:spPr>
        <a:xfrm>
          <a:off x="1862913" y="2112407"/>
          <a:ext cx="4547258"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zh-CN" sz="3600" b="0" i="0" kern="1200" dirty="0"/>
            <a:t>Consistency</a:t>
          </a:r>
          <a:endParaRPr lang="zh-CN" altLang="en-US" sz="3600" kern="1200" dirty="0"/>
        </a:p>
      </dsp:txBody>
      <dsp:txXfrm>
        <a:off x="1862913" y="2112407"/>
        <a:ext cx="4547258" cy="1395412"/>
      </dsp:txXfrm>
    </dsp:sp>
    <dsp:sp modelId="{D4299569-45F8-4D90-91CD-15D976B6E496}">
      <dsp:nvSpPr>
        <dsp:cNvPr id="0" name=""/>
        <dsp:cNvSpPr/>
      </dsp:nvSpPr>
      <dsp:spPr>
        <a:xfrm>
          <a:off x="1717827" y="1910847"/>
          <a:ext cx="976788" cy="1465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8A6AA0-722B-433F-BE99-E62F4878A0EA}">
      <dsp:nvSpPr>
        <dsp:cNvPr id="0" name=""/>
        <dsp:cNvSpPr/>
      </dsp:nvSpPr>
      <dsp:spPr>
        <a:xfrm>
          <a:off x="1862913" y="3869076"/>
          <a:ext cx="4547258" cy="1395412"/>
        </a:xfrm>
        <a:prstGeom prst="rect">
          <a:avLst/>
        </a:prstGeom>
        <a:solidFill>
          <a:schemeClr val="dk2">
            <a:alpha val="4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45159"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zh-CN" sz="3600" kern="1200" dirty="0"/>
            <a:t>Society trust</a:t>
          </a:r>
          <a:endParaRPr lang="zh-CN" altLang="en-US" sz="3600" kern="1200" dirty="0"/>
        </a:p>
      </dsp:txBody>
      <dsp:txXfrm>
        <a:off x="1862913" y="3869076"/>
        <a:ext cx="4547258" cy="1395412"/>
      </dsp:txXfrm>
    </dsp:sp>
    <dsp:sp modelId="{F9AB2C76-2E42-4965-B703-B9702216D89F}">
      <dsp:nvSpPr>
        <dsp:cNvPr id="0" name=""/>
        <dsp:cNvSpPr/>
      </dsp:nvSpPr>
      <dsp:spPr>
        <a:xfrm>
          <a:off x="1717827" y="3667516"/>
          <a:ext cx="976788" cy="1465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B6BBA-35AC-4C23-AAF0-9ABB5E4986B6}" type="datetimeFigureOut">
              <a:rPr lang="zh-CN" altLang="en-US" smtClean="0"/>
              <a:t>2023/12/27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26F9E-6EDA-4219-86D3-A755607105A4}" type="slidenum">
              <a:rPr lang="zh-CN" altLang="en-US" smtClean="0"/>
              <a:t>‹#›</a:t>
            </a:fld>
            <a:endParaRPr lang="zh-CN" altLang="en-US"/>
          </a:p>
        </p:txBody>
      </p:sp>
    </p:spTree>
    <p:extLst>
      <p:ext uri="{BB962C8B-B14F-4D97-AF65-F5344CB8AC3E}">
        <p14:creationId xmlns:p14="http://schemas.microsoft.com/office/powerpoint/2010/main" val="398501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40512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915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11524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13</a:t>
            </a:fld>
            <a:endParaRPr lang="zh-CN" altLang="en-US"/>
          </a:p>
        </p:txBody>
      </p:sp>
    </p:spTree>
    <p:extLst>
      <p:ext uri="{BB962C8B-B14F-4D97-AF65-F5344CB8AC3E}">
        <p14:creationId xmlns:p14="http://schemas.microsoft.com/office/powerpoint/2010/main" val="1805739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15070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15</a:t>
            </a:fld>
            <a:endParaRPr lang="zh-CN" altLang="en-US"/>
          </a:p>
        </p:txBody>
      </p:sp>
    </p:spTree>
    <p:extLst>
      <p:ext uri="{BB962C8B-B14F-4D97-AF65-F5344CB8AC3E}">
        <p14:creationId xmlns:p14="http://schemas.microsoft.com/office/powerpoint/2010/main" val="3991077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37938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D26F9E-6EDA-4219-86D3-A755607105A4}" type="slidenum">
              <a:rPr lang="zh-CN" altLang="en-US" smtClean="0"/>
              <a:t>17</a:t>
            </a:fld>
            <a:endParaRPr lang="zh-CN" altLang="en-US"/>
          </a:p>
        </p:txBody>
      </p:sp>
    </p:spTree>
    <p:extLst>
      <p:ext uri="{BB962C8B-B14F-4D97-AF65-F5344CB8AC3E}">
        <p14:creationId xmlns:p14="http://schemas.microsoft.com/office/powerpoint/2010/main" val="3251788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D26F9E-6EDA-4219-86D3-A755607105A4}" type="slidenum">
              <a:rPr lang="zh-CN" altLang="en-US" smtClean="0"/>
              <a:t>18</a:t>
            </a:fld>
            <a:endParaRPr lang="zh-CN" altLang="en-US"/>
          </a:p>
        </p:txBody>
      </p:sp>
    </p:spTree>
    <p:extLst>
      <p:ext uri="{BB962C8B-B14F-4D97-AF65-F5344CB8AC3E}">
        <p14:creationId xmlns:p14="http://schemas.microsoft.com/office/powerpoint/2010/main" val="2540133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0437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20</a:t>
            </a:fld>
            <a:endParaRPr lang="zh-CN" altLang="en-US"/>
          </a:p>
        </p:txBody>
      </p:sp>
    </p:spTree>
    <p:extLst>
      <p:ext uri="{BB962C8B-B14F-4D97-AF65-F5344CB8AC3E}">
        <p14:creationId xmlns:p14="http://schemas.microsoft.com/office/powerpoint/2010/main" val="977238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Ladies and gentlemen,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Good [morning/afternoon/evening]. Welcome to our simulated academic conference on ”</a:t>
            </a:r>
            <a:r>
              <a:rPr lang="en-US" altLang="zh-CN" sz="1200" b="1" dirty="0">
                <a:solidFill>
                  <a:srgbClr val="245C7D"/>
                </a:solidFill>
                <a:latin typeface="微软雅黑" panose="020B0503020204020204" pitchFamily="34" charset="-122"/>
                <a:ea typeface="微软雅黑" panose="020B0503020204020204" pitchFamily="34" charset="-122"/>
              </a:rPr>
              <a:t>Crypto</a:t>
            </a:r>
            <a:r>
              <a:rPr lang="en-US" altLang="zh-CN" b="0" i="0" dirty="0">
                <a:solidFill>
                  <a:srgbClr val="374151"/>
                </a:solidFill>
                <a:effectLst/>
                <a:latin typeface="Söhne"/>
              </a:rPr>
              <a:t>." In an era defined by interconnectedness, our focus on digital security is paramount.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Today, we‘ll explore innovative solutions and advancements in cybersecurity. From </a:t>
            </a:r>
            <a:r>
              <a:rPr lang="en-US" altLang="zh-CN" sz="12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Identity authentication</a:t>
            </a:r>
            <a:r>
              <a:rPr lang="zh-CN" altLang="en-US" sz="12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a:t>
            </a:r>
            <a:r>
              <a:rPr lang="en-US" altLang="zh-CN" sz="12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Blockchain </a:t>
            </a:r>
            <a:r>
              <a:rPr lang="zh-CN" altLang="en-US" sz="12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a:t>
            </a:r>
            <a:r>
              <a:rPr lang="en-US" altLang="zh-CN" sz="12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to System security</a:t>
            </a:r>
            <a:r>
              <a:rPr lang="zh-CN" altLang="en-US" sz="12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a:t>
            </a:r>
            <a:r>
              <a:rPr lang="en-US" altLang="zh-CN" sz="1200" b="0"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We invited three leading experts: Han </a:t>
            </a:r>
            <a:r>
              <a:rPr lang="en-US" altLang="zh-CN" sz="1200" b="0" dirty="0" err="1">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Yongxin</a:t>
            </a:r>
            <a:r>
              <a:rPr lang="en-US" altLang="zh-CN" sz="1200" b="0"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 Dean of the School of Computer Science and Technology at the University of California, and Steve Smith, Professor of the School of Cyberspace Security at the University of Tokyo, and </a:t>
            </a:r>
            <a:r>
              <a:rPr lang="en-US" altLang="zh-CN" sz="1200" b="0" dirty="0" err="1">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Yichu</a:t>
            </a:r>
            <a:r>
              <a:rPr lang="en-US" altLang="zh-CN" sz="1200" b="0"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 Principal Youth Professor of the School of Cyberspace Security at Southeast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 our discussions will shape the future of a secure digital world. I encourage active participation, idea exchange, and collaboration.</a:t>
            </a:r>
          </a:p>
          <a:p>
            <a:endParaRPr lang="zh-CN" altLang="en-US" dirty="0"/>
          </a:p>
        </p:txBody>
      </p:sp>
      <p:sp>
        <p:nvSpPr>
          <p:cNvPr id="4" name="灯片编号占位符 3"/>
          <p:cNvSpPr>
            <a:spLocks noGrp="1"/>
          </p:cNvSpPr>
          <p:nvPr>
            <p:ph type="sldNum" sz="quarter" idx="5"/>
          </p:nvPr>
        </p:nvSpPr>
        <p:spPr/>
        <p:txBody>
          <a:bodyPr/>
          <a:lstStyle/>
          <a:p>
            <a:fld id="{64D26F9E-6EDA-4219-86D3-A755607105A4}" type="slidenum">
              <a:rPr lang="zh-CN" altLang="en-US" smtClean="0"/>
              <a:t>3</a:t>
            </a:fld>
            <a:endParaRPr lang="zh-CN" altLang="en-US"/>
          </a:p>
        </p:txBody>
      </p:sp>
    </p:spTree>
    <p:extLst>
      <p:ext uri="{BB962C8B-B14F-4D97-AF65-F5344CB8AC3E}">
        <p14:creationId xmlns:p14="http://schemas.microsoft.com/office/powerpoint/2010/main" val="442375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21</a:t>
            </a:fld>
            <a:endParaRPr lang="zh-CN" altLang="en-US"/>
          </a:p>
        </p:txBody>
      </p:sp>
    </p:spTree>
    <p:extLst>
      <p:ext uri="{BB962C8B-B14F-4D97-AF65-F5344CB8AC3E}">
        <p14:creationId xmlns:p14="http://schemas.microsoft.com/office/powerpoint/2010/main" val="89655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8274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94795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24</a:t>
            </a:fld>
            <a:endParaRPr lang="zh-CN" altLang="en-US"/>
          </a:p>
        </p:txBody>
      </p:sp>
    </p:spTree>
    <p:extLst>
      <p:ext uri="{BB962C8B-B14F-4D97-AF65-F5344CB8AC3E}">
        <p14:creationId xmlns:p14="http://schemas.microsoft.com/office/powerpoint/2010/main" val="1171373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77829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26</a:t>
            </a:fld>
            <a:endParaRPr lang="zh-CN" altLang="en-US"/>
          </a:p>
        </p:txBody>
      </p:sp>
    </p:spTree>
    <p:extLst>
      <p:ext uri="{BB962C8B-B14F-4D97-AF65-F5344CB8AC3E}">
        <p14:creationId xmlns:p14="http://schemas.microsoft.com/office/powerpoint/2010/main" val="2891567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870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D26F9E-6EDA-4219-86D3-A755607105A4}" type="slidenum">
              <a:rPr lang="zh-CN" altLang="en-US" smtClean="0"/>
              <a:t>28</a:t>
            </a:fld>
            <a:endParaRPr lang="zh-CN" altLang="en-US"/>
          </a:p>
        </p:txBody>
      </p:sp>
    </p:spTree>
    <p:extLst>
      <p:ext uri="{BB962C8B-B14F-4D97-AF65-F5344CB8AC3E}">
        <p14:creationId xmlns:p14="http://schemas.microsoft.com/office/powerpoint/2010/main" val="3272901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36083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D26F9E-6EDA-4219-86D3-A755607105A4}" type="slidenum">
              <a:rPr lang="zh-CN" altLang="en-US" smtClean="0"/>
              <a:t>30</a:t>
            </a:fld>
            <a:endParaRPr lang="zh-CN" altLang="en-US"/>
          </a:p>
        </p:txBody>
      </p:sp>
    </p:spTree>
    <p:extLst>
      <p:ext uri="{BB962C8B-B14F-4D97-AF65-F5344CB8AC3E}">
        <p14:creationId xmlns:p14="http://schemas.microsoft.com/office/powerpoint/2010/main" val="1443345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Let's collectively contribute to fortifying the foundations of our interconnected society. Thank you to our presenters and organizers for your dedication.</a:t>
            </a:r>
          </a:p>
          <a:p>
            <a:pPr algn="l"/>
            <a:r>
              <a:rPr lang="en-US" altLang="zh-CN" b="0" i="0" dirty="0">
                <a:solidFill>
                  <a:srgbClr val="374151"/>
                </a:solidFill>
                <a:effectLst/>
                <a:latin typeface="Söhne"/>
              </a:rPr>
              <a:t>Together, let's embark on this intellectual journey with open minds and a shared commitment to building a more secure and resilient digital world.</a:t>
            </a:r>
          </a:p>
          <a:p>
            <a:endParaRPr lang="zh-CN" altLang="en-US" dirty="0"/>
          </a:p>
        </p:txBody>
      </p:sp>
      <p:sp>
        <p:nvSpPr>
          <p:cNvPr id="4" name="灯片编号占位符 3"/>
          <p:cNvSpPr>
            <a:spLocks noGrp="1"/>
          </p:cNvSpPr>
          <p:nvPr>
            <p:ph type="sldNum" sz="quarter" idx="5"/>
          </p:nvPr>
        </p:nvSpPr>
        <p:spPr/>
        <p:txBody>
          <a:bodyPr/>
          <a:lstStyle/>
          <a:p>
            <a:fld id="{64D26F9E-6EDA-4219-86D3-A755607105A4}" type="slidenum">
              <a:rPr lang="zh-CN" altLang="en-US" smtClean="0"/>
              <a:t>4</a:t>
            </a:fld>
            <a:endParaRPr lang="zh-CN" altLang="en-US"/>
          </a:p>
        </p:txBody>
      </p:sp>
    </p:spTree>
    <p:extLst>
      <p:ext uri="{BB962C8B-B14F-4D97-AF65-F5344CB8AC3E}">
        <p14:creationId xmlns:p14="http://schemas.microsoft.com/office/powerpoint/2010/main" val="3331711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86372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D26F9E-6EDA-4219-86D3-A755607105A4}" type="slidenum">
              <a:rPr lang="zh-CN" altLang="en-US" smtClean="0"/>
              <a:t>32</a:t>
            </a:fld>
            <a:endParaRPr lang="zh-CN" altLang="en-US"/>
          </a:p>
        </p:txBody>
      </p:sp>
    </p:spTree>
    <p:extLst>
      <p:ext uri="{BB962C8B-B14F-4D97-AF65-F5344CB8AC3E}">
        <p14:creationId xmlns:p14="http://schemas.microsoft.com/office/powerpoint/2010/main" val="184365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82776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54828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Arial" panose="020B0604020202020204" pitchFamily="34" charset="0"/>
              </a:rPr>
              <a:t>For many years, trusted computing research has focused on the trustworthiness of single computer platforms. To check on the trustworthiness of a network, we need a network attestation mechanism. The basis of attestation is a root of trust, and research on building roots of trust for individual devices has been successful. One of the next challenges, the most important one, is to create a root of trust for network attestation.</a:t>
            </a:r>
            <a:endParaRPr lang="zh-CN" altLang="en-US" dirty="0"/>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35</a:t>
            </a:fld>
            <a:endParaRPr lang="zh-CN" altLang="en-US"/>
          </a:p>
        </p:txBody>
      </p:sp>
    </p:spTree>
    <p:extLst>
      <p:ext uri="{BB962C8B-B14F-4D97-AF65-F5344CB8AC3E}">
        <p14:creationId xmlns:p14="http://schemas.microsoft.com/office/powerpoint/2010/main" val="2433478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en-US" altLang="zh-CN" b="0" i="0"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15439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Arial" panose="020B0604020202020204" pitchFamily="34" charset="0"/>
              </a:rPr>
              <a:t>Our proposed design is for a network root of trust used for measurement and storage for the network. The measurement and storage components of our network root of trust work together to aggregate measurements from individual devices and store them securely. Once these results are verified they provide evidence on the state of the devices on the network which can then be used to decide whether the can be trusted.</a:t>
            </a:r>
          </a:p>
          <a:p>
            <a:pPr algn="just"/>
            <a:r>
              <a:rPr lang="en-US" altLang="zh-CN" b="0" i="0" dirty="0">
                <a:solidFill>
                  <a:srgbClr val="000000"/>
                </a:solidFill>
                <a:effectLst/>
                <a:latin typeface="Arial" panose="020B0604020202020204" pitchFamily="34" charset="0"/>
              </a:rPr>
              <a:t>In our design, data and execution code</a:t>
            </a:r>
            <a:r>
              <a:rPr lang="zh-CN" altLang="en-US" b="0" i="0" dirty="0">
                <a:solidFill>
                  <a:srgbClr val="000000"/>
                </a:solidFill>
                <a:effectLst/>
                <a:latin typeface="Arial" panose="020B0604020202020204" pitchFamily="34" charset="0"/>
              </a:rPr>
              <a:t>，</a:t>
            </a:r>
            <a:r>
              <a:rPr lang="en-US" altLang="zh-CN" b="0" i="0" dirty="0">
                <a:solidFill>
                  <a:srgbClr val="000000"/>
                </a:solidFill>
                <a:effectLst/>
                <a:latin typeface="Arial" panose="020B0604020202020204" pitchFamily="34" charset="0"/>
              </a:rPr>
              <a:t>which in the form of smart contracts</a:t>
            </a:r>
            <a:r>
              <a:rPr lang="zh-CN" altLang="en-US" b="0" i="0" dirty="0">
                <a:solidFill>
                  <a:srgbClr val="000000"/>
                </a:solidFill>
                <a:effectLst/>
                <a:latin typeface="Arial" panose="020B0604020202020204" pitchFamily="34" charset="0"/>
              </a:rPr>
              <a:t>，</a:t>
            </a:r>
            <a:r>
              <a:rPr lang="en-US" altLang="zh-CN" b="0" i="0" dirty="0">
                <a:solidFill>
                  <a:srgbClr val="000000"/>
                </a:solidFill>
                <a:effectLst/>
                <a:latin typeface="Arial" panose="020B0604020202020204" pitchFamily="34" charset="0"/>
              </a:rPr>
              <a:t>are managed by a distributed ledger. This ensures that the system is tamper-proof and this then forms a </a:t>
            </a:r>
            <a:r>
              <a:rPr lang="en-US" altLang="zh-CN" b="0" i="0" dirty="0" err="1">
                <a:solidFill>
                  <a:srgbClr val="000000"/>
                </a:solidFill>
                <a:effectLst/>
                <a:latin typeface="Arial" panose="020B0604020202020204" pitchFamily="34" charset="0"/>
              </a:rPr>
              <a:t>decentralised</a:t>
            </a:r>
            <a:r>
              <a:rPr lang="en-US" altLang="zh-CN" b="0" i="0" dirty="0">
                <a:solidFill>
                  <a:srgbClr val="000000"/>
                </a:solidFill>
                <a:effectLst/>
                <a:latin typeface="Arial" panose="020B0604020202020204" pitchFamily="34" charset="0"/>
              </a:rPr>
              <a:t> root of trust (</a:t>
            </a:r>
            <a:r>
              <a:rPr lang="en-US" altLang="zh-CN" b="0" i="0" dirty="0" err="1">
                <a:solidFill>
                  <a:srgbClr val="000000"/>
                </a:solidFill>
                <a:effectLst/>
                <a:latin typeface="Arial" panose="020B0604020202020204" pitchFamily="34" charset="0"/>
              </a:rPr>
              <a:t>DRoT</a:t>
            </a:r>
            <a:r>
              <a:rPr lang="en-US" altLang="zh-CN" b="0" i="0" dirty="0">
                <a:solidFill>
                  <a:srgbClr val="000000"/>
                </a:solidFill>
                <a:effectLst/>
                <a:latin typeface="Arial" panose="020B0604020202020204" pitchFamily="34" charset="0"/>
              </a:rPr>
              <a:t>) for the network.</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37</a:t>
            </a:fld>
            <a:endParaRPr lang="zh-CN" altLang="en-US"/>
          </a:p>
        </p:txBody>
      </p:sp>
    </p:spTree>
    <p:extLst>
      <p:ext uri="{BB962C8B-B14F-4D97-AF65-F5344CB8AC3E}">
        <p14:creationId xmlns:p14="http://schemas.microsoft.com/office/powerpoint/2010/main" val="1281691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3338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Our work does not implement a reporting function, but subsequent enhancements could include adding assessment results and anomaly detection reports to the ledger, which would provide additional evidence of the network's status and enhance the transparency and credibility of the entire system</a:t>
            </a:r>
            <a:endParaRPr lang="zh-CN" altLang="en-US" dirty="0"/>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39</a:t>
            </a:fld>
            <a:endParaRPr lang="zh-CN" altLang="en-US"/>
          </a:p>
        </p:txBody>
      </p:sp>
    </p:spTree>
    <p:extLst>
      <p:ext uri="{BB962C8B-B14F-4D97-AF65-F5344CB8AC3E}">
        <p14:creationId xmlns:p14="http://schemas.microsoft.com/office/powerpoint/2010/main" val="1545861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9924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Thank you, and let the conference begin.</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6309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containers – these make it easy for the system to be tested and explored by other interested researchers.</a:t>
            </a:r>
            <a:endParaRPr lang="zh-CN" altLang="en-US" dirty="0"/>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41</a:t>
            </a:fld>
            <a:endParaRPr lang="zh-CN" altLang="en-US"/>
          </a:p>
        </p:txBody>
      </p:sp>
    </p:spTree>
    <p:extLst>
      <p:ext uri="{BB962C8B-B14F-4D97-AF65-F5344CB8AC3E}">
        <p14:creationId xmlns:p14="http://schemas.microsoft.com/office/powerpoint/2010/main" val="1135004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1382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43</a:t>
            </a:fld>
            <a:endParaRPr lang="zh-CN" altLang="en-US"/>
          </a:p>
        </p:txBody>
      </p:sp>
    </p:spTree>
    <p:extLst>
      <p:ext uri="{BB962C8B-B14F-4D97-AF65-F5344CB8AC3E}">
        <p14:creationId xmlns:p14="http://schemas.microsoft.com/office/powerpoint/2010/main" val="2407020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367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Thans</a:t>
            </a:r>
            <a:r>
              <a:rPr lang="zh-CN" altLang="en-US" dirty="0"/>
              <a:t> </a:t>
            </a:r>
            <a:r>
              <a:rPr lang="en-US" altLang="zh-CN" dirty="0"/>
              <a:t>for</a:t>
            </a:r>
            <a:r>
              <a:rPr lang="zh-CN" altLang="en-US" dirty="0"/>
              <a:t> </a:t>
            </a:r>
            <a:r>
              <a:rPr lang="en-US" altLang="zh-CN" dirty="0"/>
              <a:t>your</a:t>
            </a:r>
            <a:r>
              <a:rPr lang="zh-CN" altLang="en-US" dirty="0"/>
              <a:t> </a:t>
            </a:r>
            <a:r>
              <a:rPr lang="en-US" altLang="zh-CN" dirty="0"/>
              <a:t>listening. And finally let me give you a brief</a:t>
            </a:r>
            <a:r>
              <a:rPr lang="zh-CN" altLang="en-US" dirty="0"/>
              <a:t> </a:t>
            </a:r>
            <a:r>
              <a:rPr lang="en-US" altLang="zh-CN" dirty="0"/>
              <a:t>summary</a:t>
            </a:r>
            <a:r>
              <a:rPr lang="zh-CN" altLang="en-US" dirty="0"/>
              <a:t> </a:t>
            </a:r>
            <a:r>
              <a:rPr lang="en-US" altLang="zh-CN" dirty="0"/>
              <a:t>of</a:t>
            </a:r>
            <a:r>
              <a:rPr lang="zh-CN" altLang="en-US" dirty="0"/>
              <a:t> </a:t>
            </a:r>
            <a:r>
              <a:rPr lang="en-US" altLang="zh-CN" dirty="0"/>
              <a:t>the</a:t>
            </a:r>
            <a:r>
              <a:rPr lang="zh-CN" altLang="en-US" dirty="0"/>
              <a:t> </a:t>
            </a:r>
            <a:r>
              <a:rPr lang="en-US" altLang="zh-CN" dirty="0"/>
              <a:t>CRYPT 23. We have three main themes in our conference, which are Identity authentication, blockchain and system security. For the part of identity authentication, Miss Han give us a wonderful speech of Quantum2FA , an efficient and practical quantum-based method of 2 </a:t>
            </a:r>
            <a:r>
              <a:rPr lang="en-US" altLang="zh-CN" dirty="0" err="1"/>
              <a:t>factore</a:t>
            </a:r>
            <a:r>
              <a:rPr lang="en-US" altLang="zh-CN" dirty="0"/>
              <a:t> authentication. While </a:t>
            </a:r>
            <a:r>
              <a:rPr lang="en-US" altLang="zh-CN" sz="1200" kern="1200" dirty="0" err="1">
                <a:solidFill>
                  <a:schemeClr val="tx1"/>
                </a:solidFill>
                <a:latin typeface="+mn-lt"/>
                <a:ea typeface="+mn-ea"/>
                <a:cs typeface="+mn-cs"/>
              </a:rPr>
              <a:t>Mr</a:t>
            </a:r>
            <a:r>
              <a:rPr lang="en-US" altLang="zh-CN" sz="1200" kern="1200" dirty="0">
                <a:solidFill>
                  <a:schemeClr val="tx1"/>
                </a:solidFill>
                <a:latin typeface="+mn-lt"/>
                <a:ea typeface="+mn-ea"/>
                <a:cs typeface="+mn-cs"/>
              </a:rPr>
              <a:t> sun give us a speech about the blockchain. He introduced a scheme of blockchain that is trust-based and able to be updated and traced. For the last section, Miss Dou proposed </a:t>
            </a:r>
            <a:r>
              <a:rPr lang="en-US" altLang="zh-CN" sz="1200" kern="1200" dirty="0" err="1">
                <a:solidFill>
                  <a:schemeClr val="tx1"/>
                </a:solidFill>
                <a:latin typeface="+mn-lt"/>
                <a:ea typeface="+mn-ea"/>
                <a:cs typeface="+mn-cs"/>
              </a:rPr>
              <a:t>a</a:t>
            </a:r>
            <a:r>
              <a:rPr lang="en-US" altLang="zh-CN" sz="1200" kern="1200" dirty="0" err="1">
                <a:solidFill>
                  <a:schemeClr val="tx1"/>
                </a:solidFill>
                <a:latin typeface="+mn-lt"/>
                <a:ea typeface="+mn-ea"/>
                <a:cs typeface="+mn-cs"/>
                <a:sym typeface="思源宋体" panose="02020400000000000000" pitchFamily="18" charset="-122"/>
              </a:rPr>
              <a:t>D</a:t>
            </a:r>
            <a:r>
              <a:rPr lang="en-US" altLang="zh-CN" sz="1200" kern="1200" dirty="0">
                <a:solidFill>
                  <a:schemeClr val="tx1"/>
                </a:solidFill>
                <a:latin typeface="+mn-lt"/>
                <a:ea typeface="+mn-ea"/>
                <a:cs typeface="+mn-cs"/>
                <a:sym typeface="思源宋体" panose="02020400000000000000" pitchFamily="18" charset="-122"/>
              </a:rPr>
              <a:t> novel </a:t>
            </a:r>
            <a:r>
              <a:rPr lang="en-US" altLang="zh-CN" sz="1200" kern="1200" dirty="0" err="1">
                <a:solidFill>
                  <a:schemeClr val="tx1"/>
                </a:solidFill>
                <a:latin typeface="+mn-lt"/>
                <a:ea typeface="+mn-ea"/>
                <a:cs typeface="+mn-cs"/>
                <a:sym typeface="思源宋体" panose="02020400000000000000" pitchFamily="18" charset="-122"/>
              </a:rPr>
              <a:t>ecentralised</a:t>
            </a:r>
            <a:r>
              <a:rPr lang="en-US" altLang="zh-CN" sz="1200" kern="1200" dirty="0">
                <a:solidFill>
                  <a:schemeClr val="tx1"/>
                </a:solidFill>
                <a:latin typeface="+mn-lt"/>
                <a:ea typeface="+mn-ea"/>
                <a:cs typeface="+mn-cs"/>
                <a:sym typeface="思源宋体" panose="02020400000000000000" pitchFamily="18" charset="-122"/>
              </a:rPr>
              <a:t> Root of Trust for Trusted Networks called </a:t>
            </a:r>
            <a:r>
              <a:rPr lang="en-US" altLang="zh-CN" sz="1200" kern="1200" dirty="0" err="1">
                <a:solidFill>
                  <a:schemeClr val="tx1"/>
                </a:solidFill>
                <a:latin typeface="+mn-lt"/>
                <a:ea typeface="+mn-ea"/>
                <a:cs typeface="+mn-cs"/>
                <a:sym typeface="思源宋体" panose="02020400000000000000" pitchFamily="18" charset="-122"/>
              </a:rPr>
              <a:t>Drot</a:t>
            </a:r>
            <a:r>
              <a:rPr lang="en-US" altLang="zh-CN" sz="1200" kern="1200" dirty="0">
                <a:solidFill>
                  <a:schemeClr val="tx1"/>
                </a:solidFill>
                <a:latin typeface="+mn-lt"/>
                <a:ea typeface="+mn-ea"/>
                <a:cs typeface="+mn-cs"/>
                <a:sym typeface="思源宋体" panose="02020400000000000000" pitchFamily="18" charset="-122"/>
              </a:rPr>
              <a:t>. And that’s all of our conference, thx you. </a:t>
            </a: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45</a:t>
            </a:fld>
            <a:endParaRPr lang="zh-CN" altLang="en-US"/>
          </a:p>
        </p:txBody>
      </p:sp>
    </p:spTree>
    <p:extLst>
      <p:ext uri="{BB962C8B-B14F-4D97-AF65-F5344CB8AC3E}">
        <p14:creationId xmlns:p14="http://schemas.microsoft.com/office/powerpoint/2010/main" val="3078528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44319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5678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D26F9E-6EDA-4219-86D3-A755607105A4}" type="slidenum">
              <a:rPr lang="zh-CN" altLang="en-US" smtClean="0"/>
              <a:t>7</a:t>
            </a:fld>
            <a:endParaRPr lang="zh-CN" altLang="en-US"/>
          </a:p>
        </p:txBody>
      </p:sp>
    </p:spTree>
    <p:extLst>
      <p:ext uri="{BB962C8B-B14F-4D97-AF65-F5344CB8AC3E}">
        <p14:creationId xmlns:p14="http://schemas.microsoft.com/office/powerpoint/2010/main" val="2592935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8</a:t>
            </a:fld>
            <a:endParaRPr lang="zh-CN" altLang="en-US"/>
          </a:p>
        </p:txBody>
      </p:sp>
    </p:spTree>
    <p:extLst>
      <p:ext uri="{BB962C8B-B14F-4D97-AF65-F5344CB8AC3E}">
        <p14:creationId xmlns:p14="http://schemas.microsoft.com/office/powerpoint/2010/main" val="2861626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9</a:t>
            </a:fld>
            <a:endParaRPr lang="zh-CN" altLang="en-US"/>
          </a:p>
        </p:txBody>
      </p:sp>
    </p:spTree>
    <p:extLst>
      <p:ext uri="{BB962C8B-B14F-4D97-AF65-F5344CB8AC3E}">
        <p14:creationId xmlns:p14="http://schemas.microsoft.com/office/powerpoint/2010/main" val="2726798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D26F9E-6EDA-4219-86D3-A755607105A4}" type="slidenum">
              <a:rPr lang="zh-CN" altLang="en-US" smtClean="0"/>
              <a:t>10</a:t>
            </a:fld>
            <a:endParaRPr lang="zh-CN" altLang="en-US"/>
          </a:p>
        </p:txBody>
      </p:sp>
    </p:spTree>
    <p:extLst>
      <p:ext uri="{BB962C8B-B14F-4D97-AF65-F5344CB8AC3E}">
        <p14:creationId xmlns:p14="http://schemas.microsoft.com/office/powerpoint/2010/main" val="4070333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869352"/>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976329"/>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560276"/>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2023/12/27</a:t>
            </a:fld>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70447153"/>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2023/12/27</a:t>
            </a:fld>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0361501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383197"/>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E28E72-7B84-E7AA-287A-889B29A15F4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6686403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0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14361" y="6513514"/>
            <a:ext cx="4114800" cy="263525"/>
          </a:xfrm>
          <a:prstGeom prst="rect">
            <a:avLst/>
          </a:prstGeom>
        </p:spPr>
        <p:txBody>
          <a:bodyPr lIns="0" tIns="0" rIns="0" bIns="0" anchor="ctr" anchorCtr="0"/>
          <a:lstStyle>
            <a:lvl1pPr>
              <a:defRPr sz="1000">
                <a:solidFill>
                  <a:schemeClr val="bg1">
                    <a:lumMod val="65000"/>
                  </a:schemeClr>
                </a:solidFill>
              </a:defRPr>
            </a:lvl1pPr>
          </a:lstStyle>
          <a:p>
            <a:r>
              <a:rPr lang="en-GB" dirty="0"/>
              <a:t> </a:t>
            </a:r>
          </a:p>
        </p:txBody>
      </p:sp>
      <p:sp>
        <p:nvSpPr>
          <p:cNvPr id="6" name="Slide Number Placeholder 5"/>
          <p:cNvSpPr>
            <a:spLocks noGrp="1"/>
          </p:cNvSpPr>
          <p:nvPr>
            <p:ph type="sldNum" sz="quarter" idx="12"/>
          </p:nvPr>
        </p:nvSpPr>
        <p:spPr>
          <a:xfrm>
            <a:off x="80962" y="6513514"/>
            <a:ext cx="338139" cy="263525"/>
          </a:xfrm>
          <a:prstGeom prst="rect">
            <a:avLst/>
          </a:prstGeom>
          <a:ln>
            <a:solidFill>
              <a:schemeClr val="bg1">
                <a:lumMod val="85000"/>
              </a:schemeClr>
            </a:solidFill>
          </a:ln>
        </p:spPr>
        <p:txBody>
          <a:bodyPr lIns="0" tIns="0" rIns="0" bIns="0" anchor="ctr" anchorCtr="0"/>
          <a:lstStyle>
            <a:lvl1pPr algn="ctr">
              <a:defRPr sz="1000">
                <a:solidFill>
                  <a:schemeClr val="bg1">
                    <a:lumMod val="65000"/>
                  </a:schemeClr>
                </a:solidFill>
              </a:defRPr>
            </a:lvl1pPr>
          </a:lstStyle>
          <a:p>
            <a:fld id="{F38B1AB7-65BE-463D-9AF3-0E306DDDB8CD}" type="slidenum">
              <a:rPr lang="en-GB" smtClean="0"/>
              <a:pPr/>
              <a:t>‹#›</a:t>
            </a:fld>
            <a:endParaRPr lang="en-GB" dirty="0"/>
          </a:p>
        </p:txBody>
      </p:sp>
      <p:sp>
        <p:nvSpPr>
          <p:cNvPr id="2" name="标题 1">
            <a:extLst>
              <a:ext uri="{FF2B5EF4-FFF2-40B4-BE49-F238E27FC236}">
                <a16:creationId xmlns:a16="http://schemas.microsoft.com/office/drawing/2014/main" id="{EB6613B2-4610-B0FC-77EE-C62E27F30F2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55921715"/>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8249C60-7208-4AC1-899A-88A4792C5AC4}"/>
              </a:ext>
            </a:extLst>
          </p:cNvPr>
          <p:cNvPicPr>
            <a:picLocks noChangeAspect="1"/>
          </p:cNvPicPr>
          <p:nvPr userDrawn="1"/>
        </p:nvPicPr>
        <p:blipFill>
          <a:blip r:embed="rId10">
            <a:extLst>
              <a:ext uri="{BEBA8EAE-BF5A-486C-A8C5-ECC9F3942E4B}">
                <a14:imgProps xmlns:a14="http://schemas.microsoft.com/office/drawing/2010/main">
                  <a14:imgLayer r:embed="rId11">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Tree>
    <p:extLst>
      <p:ext uri="{BB962C8B-B14F-4D97-AF65-F5344CB8AC3E}">
        <p14:creationId xmlns:p14="http://schemas.microsoft.com/office/powerpoint/2010/main" val="3709751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9" r:id="rId6"/>
    <p:sldLayoutId id="2147483670" r:id="rId7"/>
    <p:sldLayoutId id="2147483671" r:id="rId8"/>
  </p:sldLayoutIdLst>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8.jpeg"/><Relationship Id="rId4" Type="http://schemas.microsoft.com/office/2007/relationships/hdphoto" Target="../media/hdphoto1.wdp"/><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4.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audio" Target="../media/media1.mp3"/><Relationship Id="rId7" Type="http://schemas.openxmlformats.org/officeDocument/2006/relationships/image" Target="../media/image19.emf"/><Relationship Id="rId2" Type="http://schemas.microsoft.com/office/2007/relationships/media" Target="../media/media1.mp3"/><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30.xml"/><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9.emf"/><Relationship Id="rId5" Type="http://schemas.openxmlformats.org/officeDocument/2006/relationships/oleObject" Target="../embeddings/oleObject3.bin"/><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9.emf"/><Relationship Id="rId5" Type="http://schemas.openxmlformats.org/officeDocument/2006/relationships/oleObject" Target="../embeddings/oleObject4.bin"/><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9.emf"/><Relationship Id="rId5" Type="http://schemas.openxmlformats.org/officeDocument/2006/relationships/oleObject" Target="../embeddings/oleObject4.bin"/><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19.emf"/><Relationship Id="rId5" Type="http://schemas.openxmlformats.org/officeDocument/2006/relationships/oleObject" Target="../embeddings/oleObject5.bin"/><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6.jpeg"/><Relationship Id="rId4" Type="http://schemas.microsoft.com/office/2007/relationships/hdphoto" Target="../media/hdphoto1.wdp"/><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7.jpeg"/><Relationship Id="rId4" Type="http://schemas.microsoft.com/office/2007/relationships/hdphoto" Target="../media/hdphoto1.wdp"/><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AE27E3-77EA-DC40-A81E-C04908976438}"/>
              </a:ext>
            </a:extLst>
          </p:cNvPr>
          <p:cNvSpPr/>
          <p:nvPr/>
        </p:nvSpPr>
        <p:spPr>
          <a:xfrm>
            <a:off x="2905774" y="2718721"/>
            <a:ext cx="9286226" cy="2123658"/>
          </a:xfrm>
          <a:prstGeom prst="rect">
            <a:avLst/>
          </a:prstGeom>
        </p:spPr>
        <p:txBody>
          <a:bodyPr wrap="square">
            <a:spAutoFit/>
          </a:bodyPr>
          <a:lstStyle/>
          <a:p>
            <a:pPr defTabSz="1219170">
              <a:defRPr/>
            </a:pPr>
            <a:r>
              <a:rPr lang="en-US" altLang="zh-CN" sz="60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CRYPTO</a:t>
            </a:r>
            <a:r>
              <a:rPr lang="zh-CN" altLang="en-US" sz="60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 </a:t>
            </a:r>
            <a:r>
              <a:rPr lang="en-US" altLang="zh-CN" sz="60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2023</a:t>
            </a:r>
          </a:p>
          <a:p>
            <a:pPr defTabSz="1219170">
              <a:defRPr/>
            </a:pPr>
            <a:r>
              <a:rPr lang="en-US" altLang="zh-CN"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 </a:t>
            </a:r>
            <a:r>
              <a:rPr lang="en-US" altLang="zh-CN" sz="24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International Cryptology Conference </a:t>
            </a:r>
            <a:endParaRPr lang="en-US" altLang="zh-CN"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a:p>
            <a:pPr defTabSz="1219170">
              <a:defRPr/>
            </a:pPr>
            <a:endParaRPr lang="en-US" altLang="zh-CN" sz="48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3" name="文本框 2">
            <a:extLst>
              <a:ext uri="{FF2B5EF4-FFF2-40B4-BE49-F238E27FC236}">
                <a16:creationId xmlns:a16="http://schemas.microsoft.com/office/drawing/2014/main" id="{4DC742EB-BC78-B345-BBD9-E7C669B5205A}"/>
              </a:ext>
            </a:extLst>
          </p:cNvPr>
          <p:cNvSpPr txBox="1"/>
          <p:nvPr/>
        </p:nvSpPr>
        <p:spPr>
          <a:xfrm>
            <a:off x="10429876" y="5915025"/>
            <a:ext cx="1131335" cy="338554"/>
          </a:xfrm>
          <a:prstGeom prst="rect">
            <a:avLst/>
          </a:prstGeom>
          <a:noFill/>
        </p:spPr>
        <p:txBody>
          <a:bodyPr wrap="none" rtlCol="0">
            <a:spAutoFit/>
          </a:bodyPr>
          <a:lstStyle/>
          <a:p>
            <a:r>
              <a:rPr kumimoji="1"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GROUP</a:t>
            </a:r>
            <a:r>
              <a:rPr kumimoji="1"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endParaRPr kumimoji="1"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3140392"/>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4414003" cy="523220"/>
          </a:xfrm>
          <a:prstGeom prst="rect">
            <a:avLst/>
          </a:prstGeom>
        </p:spPr>
        <p:txBody>
          <a:bodyPr wrap="square">
            <a:spAutoFit/>
          </a:bodyPr>
          <a:lstStyle/>
          <a:p>
            <a:r>
              <a:rPr lang="en-US" altLang="zh-CN" sz="28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System security</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graphicFrame>
        <p:nvGraphicFramePr>
          <p:cNvPr id="12" name="图示 11">
            <a:extLst>
              <a:ext uri="{FF2B5EF4-FFF2-40B4-BE49-F238E27FC236}">
                <a16:creationId xmlns:a16="http://schemas.microsoft.com/office/drawing/2014/main" id="{BF852FF0-6592-0BD4-7F78-9BC101E9F11D}"/>
              </a:ext>
            </a:extLst>
          </p:cNvPr>
          <p:cNvGraphicFramePr/>
          <p:nvPr/>
        </p:nvGraphicFramePr>
        <p:xfrm>
          <a:off x="-303876" y="1172710"/>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6" descr="How to Evaluate Your Security System's Cyber Risk | 2017-04-01 | Security  Magazine">
            <a:extLst>
              <a:ext uri="{FF2B5EF4-FFF2-40B4-BE49-F238E27FC236}">
                <a16:creationId xmlns:a16="http://schemas.microsoft.com/office/drawing/2014/main" id="{CD856E35-7FAC-E3B6-B665-4B40E89893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2886" y="2508099"/>
            <a:ext cx="3913904" cy="238652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5D30843C-4050-DD4F-AFEC-6D18E66EC2CD}"/>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235234</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侯宇捷</a:t>
            </a:r>
          </a:p>
        </p:txBody>
      </p:sp>
    </p:spTree>
    <p:extLst>
      <p:ext uri="{BB962C8B-B14F-4D97-AF65-F5344CB8AC3E}">
        <p14:creationId xmlns:p14="http://schemas.microsoft.com/office/powerpoint/2010/main" val="2520201804"/>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EBA9565-5D20-453C-BFEA-0B6F72F3384D}"/>
              </a:ext>
            </a:extLst>
          </p:cNvPr>
          <p:cNvSpPr/>
          <p:nvPr/>
        </p:nvSpPr>
        <p:spPr>
          <a:xfrm>
            <a:off x="1056367" y="1802435"/>
            <a:ext cx="6669949" cy="2308324"/>
          </a:xfrm>
          <a:prstGeom prst="rect">
            <a:avLst/>
          </a:prstGeom>
        </p:spPr>
        <p:txBody>
          <a:bodyPr wrap="square">
            <a:spAutoFit/>
          </a:bodyPr>
          <a:lstStyle/>
          <a:p>
            <a:pPr lvl="0" defTabSz="1219170">
              <a:defRPr/>
            </a:pPr>
            <a:r>
              <a:rPr lang="en-US" altLang="zh-CN" sz="3600" b="1" spc="4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Dynamic Trust-Based Redactable Blockchain Supporting Update and Traceability</a:t>
            </a:r>
            <a:endParaRPr kumimoji="0" lang="zh-CN" altLang="en-US" sz="3600" b="1" i="0" u="none" strike="noStrike" kern="1200" cap="none" spc="400" normalizeH="0" baseline="0" noProof="0" dirty="0">
              <a:ln>
                <a:noFill/>
              </a:ln>
              <a:solidFill>
                <a:srgbClr val="E49140"/>
              </a:solidFill>
              <a:effectLst/>
              <a:uLnTx/>
              <a:uFillTx/>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sp>
        <p:nvSpPr>
          <p:cNvPr id="20" name="矩形 19">
            <a:extLst>
              <a:ext uri="{FF2B5EF4-FFF2-40B4-BE49-F238E27FC236}">
                <a16:creationId xmlns:a16="http://schemas.microsoft.com/office/drawing/2014/main" id="{161959FC-D9BE-4821-A879-802E44C76717}"/>
              </a:ext>
            </a:extLst>
          </p:cNvPr>
          <p:cNvSpPr/>
          <p:nvPr/>
        </p:nvSpPr>
        <p:spPr>
          <a:xfrm>
            <a:off x="1195108" y="4447234"/>
            <a:ext cx="6669948" cy="64633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Speaker</a:t>
            </a:r>
            <a:r>
              <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a:t>
            </a: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Steve</a:t>
            </a:r>
            <a:r>
              <a:rPr lang="en-US" altLang="zh-CN" spc="600" noProof="0" dirty="0">
                <a:solidFill>
                  <a:srgbClr val="000000">
                    <a:lumMod val="75000"/>
                    <a:lumOff val="25000"/>
                  </a:srgbClr>
                </a:solidFill>
                <a:latin typeface="思源宋体" panose="02020400000000000000" pitchFamily="18" charset="-122"/>
                <a:ea typeface="思源宋体" panose="02020400000000000000" pitchFamily="18" charset="-122"/>
                <a:cs typeface="+mn-ea"/>
                <a:sym typeface="思源宋体" panose="02020400000000000000" pitchFamily="18" charset="-122"/>
              </a:rPr>
              <a:t> Smith</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University of Tokyo, Tokyo</a:t>
            </a:r>
            <a:endPar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1" name="图片 10">
            <a:extLst>
              <a:ext uri="{FF2B5EF4-FFF2-40B4-BE49-F238E27FC236}">
                <a16:creationId xmlns:a16="http://schemas.microsoft.com/office/drawing/2014/main" id="{4D5E65F5-1896-4E85-A7CA-71DEE0171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graphicFrame>
        <p:nvGraphicFramePr>
          <p:cNvPr id="14" name="对象 13">
            <a:extLst>
              <a:ext uri="{FF2B5EF4-FFF2-40B4-BE49-F238E27FC236}">
                <a16:creationId xmlns:a16="http://schemas.microsoft.com/office/drawing/2014/main" id="{B54898C4-3DA5-45F7-9ECA-A077B9797AA7}"/>
              </a:ext>
            </a:extLst>
          </p:cNvPr>
          <p:cNvGraphicFramePr>
            <a:graphicFrameLocks noChangeAspect="1"/>
          </p:cNvGraphicFramePr>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spid="_x0000_s1028" name="CorelDRAW" r:id="rId5" imgW="887179" imgH="1719618" progId="CorelDraw.Graphic.18">
                  <p:embed/>
                </p:oleObj>
              </mc:Choice>
              <mc:Fallback>
                <p:oleObj name="CorelDRAW" r:id="rId5" imgW="887179" imgH="1719618" progId="CorelDraw.Graphic.18">
                  <p:embed/>
                  <p:pic>
                    <p:nvPicPr>
                      <p:cNvPr id="14" name="对象 13">
                        <a:extLst>
                          <a:ext uri="{FF2B5EF4-FFF2-40B4-BE49-F238E27FC236}">
                            <a16:creationId xmlns:a16="http://schemas.microsoft.com/office/drawing/2014/main" id="{B54898C4-3DA5-45F7-9ECA-A077B9797AA7}"/>
                          </a:ext>
                        </a:extLst>
                      </p:cNvPr>
                      <p:cNvPicPr/>
                      <p:nvPr/>
                    </p:nvPicPr>
                    <p:blipFill>
                      <a:blip r:embed="rId6"/>
                      <a:stretch>
                        <a:fillRect/>
                      </a:stretch>
                    </p:blipFill>
                    <p:spPr>
                      <a:xfrm>
                        <a:off x="232833" y="2785300"/>
                        <a:ext cx="1511301" cy="2927976"/>
                      </a:xfrm>
                      <a:prstGeom prst="rect">
                        <a:avLst/>
                      </a:prstGeom>
                    </p:spPr>
                  </p:pic>
                </p:oleObj>
              </mc:Fallback>
            </mc:AlternateContent>
          </a:graphicData>
        </a:graphic>
      </p:graphicFrame>
    </p:spTree>
    <p:extLst>
      <p:ext uri="{BB962C8B-B14F-4D97-AF65-F5344CB8AC3E}">
        <p14:creationId xmlns:p14="http://schemas.microsoft.com/office/powerpoint/2010/main" val="334229949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01</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1569660"/>
          </a:xfrm>
          <a:prstGeom prst="rect">
            <a:avLst/>
          </a:prstGeom>
        </p:spPr>
        <p:txBody>
          <a:bodyPr wrap="square">
            <a:spAutoFit/>
          </a:bodyPr>
          <a:lstStyle/>
          <a:p>
            <a:pPr defTabSz="1219170">
              <a:defRPr/>
            </a:pPr>
            <a:r>
              <a:rPr lang="en-US" altLang="zh-CN"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Introduction</a:t>
            </a:r>
            <a:endParaRPr lang="zh-CN" altLang="en-US"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a:p>
            <a:pPr defTabSz="1219170">
              <a:defRPr/>
            </a:pPr>
            <a:endParaRPr lang="zh-CN" altLang="en-US"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grpSp>
        <p:nvGrpSpPr>
          <p:cNvPr id="5" name="组合 4">
            <a:extLst>
              <a:ext uri="{FF2B5EF4-FFF2-40B4-BE49-F238E27FC236}">
                <a16:creationId xmlns:a16="http://schemas.microsoft.com/office/drawing/2014/main" id="{129DB395-F04C-514C-8553-DB91A6DFC4B9}"/>
              </a:ext>
            </a:extLst>
          </p:cNvPr>
          <p:cNvGrpSpPr/>
          <p:nvPr/>
        </p:nvGrpSpPr>
        <p:grpSpPr>
          <a:xfrm>
            <a:off x="3030944" y="4614656"/>
            <a:ext cx="1249680" cy="213360"/>
            <a:chOff x="929640" y="5638800"/>
            <a:chExt cx="1249680" cy="213360"/>
          </a:xfrm>
        </p:grpSpPr>
        <p:sp>
          <p:nvSpPr>
            <p:cNvPr id="6" name="椭圆 5">
              <a:extLst>
                <a:ext uri="{FF2B5EF4-FFF2-40B4-BE49-F238E27FC236}">
                  <a16:creationId xmlns:a16="http://schemas.microsoft.com/office/drawing/2014/main" id="{8EF1EC0C-7912-4741-A3B9-5F54C931A1A2}"/>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椭圆 6">
              <a:extLst>
                <a:ext uri="{FF2B5EF4-FFF2-40B4-BE49-F238E27FC236}">
                  <a16:creationId xmlns:a16="http://schemas.microsoft.com/office/drawing/2014/main" id="{7DAE58A2-2E76-3046-A9AD-EB2FAFA92919}"/>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椭圆 7">
              <a:extLst>
                <a:ext uri="{FF2B5EF4-FFF2-40B4-BE49-F238E27FC236}">
                  <a16:creationId xmlns:a16="http://schemas.microsoft.com/office/drawing/2014/main" id="{5CE0A823-2835-9945-A1D8-66887CBB7800}"/>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188208612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Introduction</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矩形 9">
            <a:extLst>
              <a:ext uri="{FF2B5EF4-FFF2-40B4-BE49-F238E27FC236}">
                <a16:creationId xmlns:a16="http://schemas.microsoft.com/office/drawing/2014/main" id="{0B82805C-E9A5-A349-82BA-5FF7E1EC32E5}"/>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235237</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孙利峰</a:t>
            </a:r>
          </a:p>
        </p:txBody>
      </p:sp>
      <p:pic>
        <p:nvPicPr>
          <p:cNvPr id="6" name="图形 5" descr="网络">
            <a:extLst>
              <a:ext uri="{FF2B5EF4-FFF2-40B4-BE49-F238E27FC236}">
                <a16:creationId xmlns:a16="http://schemas.microsoft.com/office/drawing/2014/main" id="{95D742B8-10A3-5D93-EF3D-13F0BA6EC6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9969" y="2341496"/>
            <a:ext cx="1694507" cy="1694507"/>
          </a:xfrm>
          <a:prstGeom prst="rect">
            <a:avLst/>
          </a:prstGeom>
        </p:spPr>
      </p:pic>
      <p:sp>
        <p:nvSpPr>
          <p:cNvPr id="11" name="文本框 10">
            <a:extLst>
              <a:ext uri="{FF2B5EF4-FFF2-40B4-BE49-F238E27FC236}">
                <a16:creationId xmlns:a16="http://schemas.microsoft.com/office/drawing/2014/main" id="{A61B8707-683F-4B97-8445-6FDD1CD98A62}"/>
              </a:ext>
            </a:extLst>
          </p:cNvPr>
          <p:cNvSpPr txBox="1"/>
          <p:nvPr/>
        </p:nvSpPr>
        <p:spPr>
          <a:xfrm>
            <a:off x="3998528" y="1878108"/>
            <a:ext cx="6667851" cy="584775"/>
          </a:xfrm>
          <a:prstGeom prst="rect">
            <a:avLst/>
          </a:prstGeom>
          <a:noFill/>
        </p:spPr>
        <p:txBody>
          <a:bodyPr wrap="square" rtlCol="0">
            <a:spAutoFit/>
          </a:bodyPr>
          <a:lstStyle/>
          <a:p>
            <a:r>
              <a:rPr lang="en-US" altLang="zh-CN" sz="3200" b="1" dirty="0">
                <a:latin typeface="Segoe UI" panose="020B0502040204020203" pitchFamily="34" charset="0"/>
                <a:ea typeface="等线" panose="02010600030101010101" pitchFamily="2" charset="-122"/>
              </a:rPr>
              <a:t>I</a:t>
            </a:r>
            <a:r>
              <a:rPr lang="en-US" altLang="zh-CN" sz="3200" b="1" dirty="0">
                <a:effectLst/>
                <a:latin typeface="Segoe UI" panose="020B0502040204020203" pitchFamily="34" charset="0"/>
                <a:ea typeface="等线" panose="02010600030101010101" pitchFamily="2" charset="-122"/>
              </a:rPr>
              <a:t>mmutability </a:t>
            </a:r>
            <a:r>
              <a:rPr lang="zh-CN" altLang="en-US" sz="3200" b="1" dirty="0">
                <a:effectLst/>
                <a:latin typeface="Segoe UI" panose="020B0502040204020203" pitchFamily="34" charset="0"/>
                <a:ea typeface="等线" panose="02010600030101010101" pitchFamily="2" charset="-122"/>
              </a:rPr>
              <a:t>→ </a:t>
            </a:r>
            <a:r>
              <a:rPr lang="en-US" altLang="zh-CN" sz="3200" b="1" dirty="0">
                <a:effectLst/>
                <a:latin typeface="Segoe UI" panose="020B0502040204020203" pitchFamily="34" charset="0"/>
                <a:ea typeface="等线" panose="02010600030101010101" pitchFamily="2" charset="-122"/>
              </a:rPr>
              <a:t>Criminal Offenses</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1B6DBF4-9D8C-DBB0-208C-79EE007D7A1C}"/>
              </a:ext>
            </a:extLst>
          </p:cNvPr>
          <p:cNvSpPr txBox="1"/>
          <p:nvPr/>
        </p:nvSpPr>
        <p:spPr>
          <a:xfrm>
            <a:off x="1149420" y="3992245"/>
            <a:ext cx="2328681" cy="584775"/>
          </a:xfrm>
          <a:prstGeom prst="rect">
            <a:avLst/>
          </a:prstGeom>
          <a:noFill/>
        </p:spPr>
        <p:txBody>
          <a:bodyPr wrap="square" rtlCol="0">
            <a:spAutoFit/>
          </a:bodyPr>
          <a:lstStyle/>
          <a:p>
            <a:r>
              <a:rPr lang="en-US" altLang="zh-CN" sz="3200" b="1" dirty="0">
                <a:latin typeface="Segoe UI" panose="020B0502040204020203" pitchFamily="34" charset="0"/>
                <a:ea typeface="等线" panose="02010600030101010101" pitchFamily="2" charset="-122"/>
              </a:rPr>
              <a:t>Blockchain </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A17C0ECC-65CC-C5F3-BB1B-C5202CBCAE1F}"/>
              </a:ext>
            </a:extLst>
          </p:cNvPr>
          <p:cNvSpPr txBox="1"/>
          <p:nvPr/>
        </p:nvSpPr>
        <p:spPr>
          <a:xfrm>
            <a:off x="3998528" y="4709310"/>
            <a:ext cx="7202872" cy="584775"/>
          </a:xfrm>
          <a:prstGeom prst="rect">
            <a:avLst/>
          </a:prstGeom>
          <a:noFill/>
        </p:spPr>
        <p:txBody>
          <a:bodyPr wrap="square" rtlCol="0">
            <a:spAutoFit/>
          </a:bodyPr>
          <a:lstStyle/>
          <a:p>
            <a:r>
              <a:rPr lang="en-US" altLang="zh-CN" sz="3200" b="1" dirty="0">
                <a:latin typeface="Segoe UI" panose="020B0502040204020203" pitchFamily="34" charset="0"/>
                <a:ea typeface="等线" panose="02010600030101010101" pitchFamily="2" charset="-122"/>
              </a:rPr>
              <a:t>Prescription </a:t>
            </a:r>
            <a:r>
              <a:rPr lang="zh-CN" altLang="en-US" sz="3200" b="1" dirty="0">
                <a:latin typeface="Segoe UI" panose="020B0502040204020203" pitchFamily="34" charset="0"/>
                <a:ea typeface="等线" panose="02010600030101010101" pitchFamily="2" charset="-122"/>
              </a:rPr>
              <a:t>→ </a:t>
            </a:r>
            <a:r>
              <a:rPr lang="en-US" altLang="zh-CN" sz="3200" b="1" dirty="0">
                <a:latin typeface="Segoe UI" panose="020B0502040204020203" pitchFamily="34" charset="0"/>
                <a:ea typeface="等线" panose="02010600030101010101" pitchFamily="2" charset="-122"/>
              </a:rPr>
              <a:t>Editable Blockchain</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9238552"/>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02</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830997"/>
          </a:xfrm>
          <a:prstGeom prst="rect">
            <a:avLst/>
          </a:prstGeom>
        </p:spPr>
        <p:txBody>
          <a:bodyPr wrap="square">
            <a:spAutoFit/>
          </a:bodyPr>
          <a:lstStyle/>
          <a:p>
            <a:pPr defTabSz="1219170">
              <a:defRPr/>
            </a:pPr>
            <a:r>
              <a:rPr lang="en-US" altLang="zh-CN"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Related work</a:t>
            </a:r>
            <a:endParaRPr lang="zh-CN" altLang="en-US"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grpSp>
        <p:nvGrpSpPr>
          <p:cNvPr id="5" name="组合 4">
            <a:extLst>
              <a:ext uri="{FF2B5EF4-FFF2-40B4-BE49-F238E27FC236}">
                <a16:creationId xmlns:a16="http://schemas.microsoft.com/office/drawing/2014/main" id="{129DB395-F04C-514C-8553-DB91A6DFC4B9}"/>
              </a:ext>
            </a:extLst>
          </p:cNvPr>
          <p:cNvGrpSpPr/>
          <p:nvPr/>
        </p:nvGrpSpPr>
        <p:grpSpPr>
          <a:xfrm>
            <a:off x="3030944" y="4614656"/>
            <a:ext cx="1249680" cy="213360"/>
            <a:chOff x="929640" y="5638800"/>
            <a:chExt cx="1249680" cy="213360"/>
          </a:xfrm>
        </p:grpSpPr>
        <p:sp>
          <p:nvSpPr>
            <p:cNvPr id="6" name="椭圆 5">
              <a:extLst>
                <a:ext uri="{FF2B5EF4-FFF2-40B4-BE49-F238E27FC236}">
                  <a16:creationId xmlns:a16="http://schemas.microsoft.com/office/drawing/2014/main" id="{8EF1EC0C-7912-4741-A3B9-5F54C931A1A2}"/>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椭圆 6">
              <a:extLst>
                <a:ext uri="{FF2B5EF4-FFF2-40B4-BE49-F238E27FC236}">
                  <a16:creationId xmlns:a16="http://schemas.microsoft.com/office/drawing/2014/main" id="{7DAE58A2-2E76-3046-A9AD-EB2FAFA92919}"/>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椭圆 7">
              <a:extLst>
                <a:ext uri="{FF2B5EF4-FFF2-40B4-BE49-F238E27FC236}">
                  <a16:creationId xmlns:a16="http://schemas.microsoft.com/office/drawing/2014/main" id="{5CE0A823-2835-9945-A1D8-66887CBB7800}"/>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132001648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latin typeface="思源宋体" panose="02020400000000000000" pitchFamily="18" charset="-122"/>
                <a:ea typeface="思源宋体" panose="02020400000000000000" pitchFamily="18" charset="-122"/>
                <a:sym typeface="思源宋体" panose="02020400000000000000" pitchFamily="18" charset="-122"/>
              </a:rPr>
              <a:t>Related work</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矩形 9">
            <a:extLst>
              <a:ext uri="{FF2B5EF4-FFF2-40B4-BE49-F238E27FC236}">
                <a16:creationId xmlns:a16="http://schemas.microsoft.com/office/drawing/2014/main" id="{0B82805C-E9A5-A349-82BA-5FF7E1EC32E5}"/>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235237</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孙利峰</a:t>
            </a:r>
          </a:p>
        </p:txBody>
      </p:sp>
      <p:pic>
        <p:nvPicPr>
          <p:cNvPr id="6" name="图形 5" descr="网络">
            <a:extLst>
              <a:ext uri="{FF2B5EF4-FFF2-40B4-BE49-F238E27FC236}">
                <a16:creationId xmlns:a16="http://schemas.microsoft.com/office/drawing/2014/main" id="{95D742B8-10A3-5D93-EF3D-13F0BA6EC6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9969" y="2341496"/>
            <a:ext cx="1694507" cy="1694507"/>
          </a:xfrm>
          <a:prstGeom prst="rect">
            <a:avLst/>
          </a:prstGeom>
        </p:spPr>
      </p:pic>
      <p:sp>
        <p:nvSpPr>
          <p:cNvPr id="11" name="文本框 10">
            <a:extLst>
              <a:ext uri="{FF2B5EF4-FFF2-40B4-BE49-F238E27FC236}">
                <a16:creationId xmlns:a16="http://schemas.microsoft.com/office/drawing/2014/main" id="{A61B8707-683F-4B97-8445-6FDD1CD98A62}"/>
              </a:ext>
            </a:extLst>
          </p:cNvPr>
          <p:cNvSpPr txBox="1"/>
          <p:nvPr/>
        </p:nvSpPr>
        <p:spPr>
          <a:xfrm>
            <a:off x="3998528" y="1878108"/>
            <a:ext cx="6667851" cy="3108543"/>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effectLst/>
                <a:latin typeface="Segoe UI" panose="020B0502040204020203" pitchFamily="34" charset="0"/>
                <a:ea typeface="等线" panose="02010600030101010101" pitchFamily="2" charset="-122"/>
              </a:rPr>
              <a:t>rewritable blockchains based on </a:t>
            </a:r>
            <a:r>
              <a:rPr lang="en-US" altLang="zh-CN" sz="2800" b="1" dirty="0">
                <a:effectLst/>
                <a:latin typeface="Segoe UI" panose="020B0502040204020203" pitchFamily="34" charset="0"/>
                <a:ea typeface="等线" panose="02010600030101010101" pitchFamily="2" charset="-122"/>
              </a:rPr>
              <a:t>chameleon hash</a:t>
            </a:r>
          </a:p>
          <a:p>
            <a:pPr marL="285750" indent="-285750">
              <a:buFont typeface="Arial" panose="020B0604020202020204" pitchFamily="34" charset="0"/>
              <a:buChar char="•"/>
            </a:pPr>
            <a:endParaRPr lang="en-US" altLang="zh-CN" sz="2800" dirty="0">
              <a:solidFill>
                <a:schemeClr val="tx1">
                  <a:lumMod val="75000"/>
                  <a:lumOff val="25000"/>
                </a:schemeClr>
              </a:solidFill>
              <a:latin typeface="Segoe UI" panose="020B0502040204020203" pitchFamily="34" charset="0"/>
              <a:ea typeface="等线" panose="02010600030101010101" pitchFamily="2" charset="-122"/>
            </a:endParaRPr>
          </a:p>
          <a:p>
            <a:pPr marL="285750" indent="-285750">
              <a:buFont typeface="Arial" panose="020B0604020202020204" pitchFamily="34" charset="0"/>
              <a:buChar char="•"/>
            </a:pPr>
            <a:r>
              <a:rPr lang="en-US" altLang="zh-CN" sz="2800" b="1" dirty="0">
                <a:effectLst/>
                <a:latin typeface="Segoe UI" panose="020B0502040204020203" pitchFamily="34" charset="0"/>
                <a:ea typeface="等线" panose="02010600030101010101" pitchFamily="2" charset="-122"/>
              </a:rPr>
              <a:t>Re-chain</a:t>
            </a:r>
            <a:r>
              <a:rPr lang="en-US" altLang="zh-CN" sz="2800" dirty="0">
                <a:latin typeface="Segoe UI" panose="020B0502040204020203" pitchFamily="34" charset="0"/>
                <a:ea typeface="等线" panose="02010600030101010101" pitchFamily="2" charset="-122"/>
              </a:rPr>
              <a:t>:</a:t>
            </a:r>
            <a:r>
              <a:rPr lang="en-US" altLang="zh-CN" sz="2800" dirty="0">
                <a:effectLst/>
                <a:latin typeface="Segoe UI" panose="020B0502040204020203" pitchFamily="34" charset="0"/>
                <a:ea typeface="等线" panose="02010600030101010101" pitchFamily="2" charset="-122"/>
              </a:rPr>
              <a:t> a rewritable blockchain with fixed storage</a:t>
            </a:r>
          </a:p>
          <a:p>
            <a:pPr marL="285750" indent="-285750">
              <a:buFont typeface="Arial" panose="020B0604020202020204" pitchFamily="34" charset="0"/>
              <a:buChar char="•"/>
            </a:pPr>
            <a:endParaRPr lang="en-US" altLang="zh-CN" sz="2800" dirty="0">
              <a:solidFill>
                <a:schemeClr val="tx1">
                  <a:lumMod val="75000"/>
                  <a:lumOff val="25000"/>
                </a:schemeClr>
              </a:solidFill>
              <a:latin typeface="Segoe UI" panose="020B0502040204020203" pitchFamily="34" charset="0"/>
              <a:ea typeface="等线" panose="02010600030101010101" pitchFamily="2" charset="-122"/>
            </a:endParaRPr>
          </a:p>
          <a:p>
            <a:pPr marL="285750" indent="-285750">
              <a:buFont typeface="Arial" panose="020B0604020202020204" pitchFamily="34" charset="0"/>
              <a:buChar char="•"/>
            </a:pPr>
            <a:r>
              <a:rPr lang="en-US" altLang="zh-CN" sz="2800" b="1" dirty="0">
                <a:effectLst/>
                <a:latin typeface="Segoe UI" panose="020B0502040204020203" pitchFamily="34" charset="0"/>
                <a:ea typeface="等线" panose="02010600030101010101" pitchFamily="2" charset="-122"/>
              </a:rPr>
              <a:t>decentralized</a:t>
            </a:r>
            <a:r>
              <a:rPr lang="en-US" altLang="zh-CN" sz="2800" dirty="0">
                <a:effectLst/>
                <a:latin typeface="Segoe UI" panose="020B0502040204020203" pitchFamily="34" charset="0"/>
                <a:ea typeface="等线" panose="02010600030101010101" pitchFamily="2" charset="-122"/>
              </a:rPr>
              <a:t> blockchain</a:t>
            </a:r>
            <a:endPar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1B6DBF4-9D8C-DBB0-208C-79EE007D7A1C}"/>
              </a:ext>
            </a:extLst>
          </p:cNvPr>
          <p:cNvSpPr txBox="1"/>
          <p:nvPr/>
        </p:nvSpPr>
        <p:spPr>
          <a:xfrm>
            <a:off x="1149420" y="3992245"/>
            <a:ext cx="2328681" cy="584775"/>
          </a:xfrm>
          <a:prstGeom prst="rect">
            <a:avLst/>
          </a:prstGeom>
          <a:noFill/>
        </p:spPr>
        <p:txBody>
          <a:bodyPr wrap="square" rtlCol="0">
            <a:spAutoFit/>
          </a:bodyPr>
          <a:lstStyle/>
          <a:p>
            <a:r>
              <a:rPr lang="en-US" altLang="zh-CN" sz="3200" b="1" dirty="0">
                <a:latin typeface="Segoe UI" panose="020B0502040204020203" pitchFamily="34" charset="0"/>
                <a:ea typeface="等线" panose="02010600030101010101" pitchFamily="2" charset="-122"/>
              </a:rPr>
              <a:t>Blockchain </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星形: 五角 4">
            <a:extLst>
              <a:ext uri="{FF2B5EF4-FFF2-40B4-BE49-F238E27FC236}">
                <a16:creationId xmlns:a16="http://schemas.microsoft.com/office/drawing/2014/main" id="{D33F6504-ADA4-C9D2-0E15-DC76370E1089}"/>
              </a:ext>
            </a:extLst>
          </p:cNvPr>
          <p:cNvSpPr/>
          <p:nvPr/>
        </p:nvSpPr>
        <p:spPr>
          <a:xfrm>
            <a:off x="9705252" y="1923393"/>
            <a:ext cx="674764" cy="6747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4090517"/>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03</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830997"/>
          </a:xfrm>
          <a:prstGeom prst="rect">
            <a:avLst/>
          </a:prstGeom>
        </p:spPr>
        <p:txBody>
          <a:bodyPr wrap="square">
            <a:spAutoFit/>
          </a:bodyPr>
          <a:lstStyle/>
          <a:p>
            <a:pPr defTabSz="1219170">
              <a:defRPr/>
            </a:pPr>
            <a:r>
              <a:rPr lang="en-US" altLang="zh-CN"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Contribution</a:t>
            </a:r>
            <a:endParaRPr lang="zh-CN" altLang="en-US"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grpSp>
        <p:nvGrpSpPr>
          <p:cNvPr id="5" name="组合 4">
            <a:extLst>
              <a:ext uri="{FF2B5EF4-FFF2-40B4-BE49-F238E27FC236}">
                <a16:creationId xmlns:a16="http://schemas.microsoft.com/office/drawing/2014/main" id="{129DB395-F04C-514C-8553-DB91A6DFC4B9}"/>
              </a:ext>
            </a:extLst>
          </p:cNvPr>
          <p:cNvGrpSpPr/>
          <p:nvPr/>
        </p:nvGrpSpPr>
        <p:grpSpPr>
          <a:xfrm>
            <a:off x="3030944" y="4614656"/>
            <a:ext cx="1249680" cy="213360"/>
            <a:chOff x="929640" y="5638800"/>
            <a:chExt cx="1249680" cy="213360"/>
          </a:xfrm>
        </p:grpSpPr>
        <p:sp>
          <p:nvSpPr>
            <p:cNvPr id="6" name="椭圆 5">
              <a:extLst>
                <a:ext uri="{FF2B5EF4-FFF2-40B4-BE49-F238E27FC236}">
                  <a16:creationId xmlns:a16="http://schemas.microsoft.com/office/drawing/2014/main" id="{8EF1EC0C-7912-4741-A3B9-5F54C931A1A2}"/>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椭圆 6">
              <a:extLst>
                <a:ext uri="{FF2B5EF4-FFF2-40B4-BE49-F238E27FC236}">
                  <a16:creationId xmlns:a16="http://schemas.microsoft.com/office/drawing/2014/main" id="{7DAE58A2-2E76-3046-A9AD-EB2FAFA92919}"/>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椭圆 7">
              <a:extLst>
                <a:ext uri="{FF2B5EF4-FFF2-40B4-BE49-F238E27FC236}">
                  <a16:creationId xmlns:a16="http://schemas.microsoft.com/office/drawing/2014/main" id="{5CE0A823-2835-9945-A1D8-66887CBB7800}"/>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353227709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latin typeface="思源宋体" panose="02020400000000000000" pitchFamily="18" charset="-122"/>
                <a:ea typeface="思源宋体" panose="02020400000000000000" pitchFamily="18" charset="-122"/>
                <a:sym typeface="思源宋体" panose="02020400000000000000" pitchFamily="18" charset="-122"/>
              </a:rPr>
              <a:t>Contribution</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矩形 9">
            <a:extLst>
              <a:ext uri="{FF2B5EF4-FFF2-40B4-BE49-F238E27FC236}">
                <a16:creationId xmlns:a16="http://schemas.microsoft.com/office/drawing/2014/main" id="{0B82805C-E9A5-A349-82BA-5FF7E1EC32E5}"/>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235237</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孙利峰</a:t>
            </a:r>
          </a:p>
        </p:txBody>
      </p:sp>
      <p:sp>
        <p:nvSpPr>
          <p:cNvPr id="11" name="文本框 10">
            <a:extLst>
              <a:ext uri="{FF2B5EF4-FFF2-40B4-BE49-F238E27FC236}">
                <a16:creationId xmlns:a16="http://schemas.microsoft.com/office/drawing/2014/main" id="{A61B8707-683F-4B97-8445-6FDD1CD98A62}"/>
              </a:ext>
            </a:extLst>
          </p:cNvPr>
          <p:cNvSpPr txBox="1"/>
          <p:nvPr/>
        </p:nvSpPr>
        <p:spPr>
          <a:xfrm>
            <a:off x="4561840" y="2389992"/>
            <a:ext cx="6679359" cy="2112630"/>
          </a:xfrm>
          <a:prstGeom prst="rect">
            <a:avLst/>
          </a:prstGeom>
          <a:noFill/>
        </p:spPr>
        <p:txBody>
          <a:bodyPr wrap="square" rtlCol="0">
            <a:spAutoFit/>
          </a:bodyPr>
          <a:lstStyle/>
          <a:p>
            <a:pPr marL="342900" indent="-342900">
              <a:lnSpc>
                <a:spcPct val="120000"/>
              </a:lnSpc>
              <a:buFont typeface="Wingdings" pitchFamily="2" charset="2"/>
              <a:buChar char="Ø"/>
            </a:pPr>
            <a:r>
              <a:rPr lang="en-US" altLang="zh-CN" sz="2800" dirty="0">
                <a:effectLst/>
                <a:latin typeface="Segoe UI" panose="020B0502040204020203" pitchFamily="34" charset="0"/>
                <a:ea typeface="等线" panose="02010600030101010101" pitchFamily="2" charset="-122"/>
              </a:rPr>
              <a:t>Supporting updates and traceability</a:t>
            </a:r>
          </a:p>
          <a:p>
            <a:pPr marL="742950" lvl="1" indent="-285750">
              <a:lnSpc>
                <a:spcPct val="120000"/>
              </a:lnSpc>
              <a:buFont typeface="Arial" panose="020B0604020202020204" pitchFamily="34" charset="0"/>
              <a:buChar char="•"/>
            </a:pPr>
            <a:r>
              <a:rPr lang="en-US" altLang="zh-CN" sz="2800" dirty="0">
                <a:effectLst/>
                <a:latin typeface="Segoe UI" panose="020B0502040204020203" pitchFamily="34" charset="0"/>
                <a:ea typeface="等线" panose="02010600030101010101" pitchFamily="2" charset="-122"/>
              </a:rPr>
              <a:t>pre-evaluation</a:t>
            </a:r>
          </a:p>
          <a:p>
            <a:pPr marL="742950" lvl="1" indent="-285750">
              <a:lnSpc>
                <a:spcPct val="120000"/>
              </a:lnSpc>
              <a:buFont typeface="Arial" panose="020B0604020202020204" pitchFamily="34" charset="0"/>
              <a:buChar char="•"/>
            </a:pPr>
            <a:r>
              <a:rPr lang="en-US" altLang="zh-CN" sz="2800" dirty="0">
                <a:effectLst/>
                <a:latin typeface="Segoe UI" panose="020B0502040204020203" pitchFamily="34" charset="0"/>
                <a:ea typeface="等线" panose="02010600030101010101" pitchFamily="2" charset="-122"/>
              </a:rPr>
              <a:t>modification permission restrictions</a:t>
            </a:r>
          </a:p>
          <a:p>
            <a:pPr marL="742950" lvl="1" indent="-285750">
              <a:lnSpc>
                <a:spcPct val="120000"/>
              </a:lnSpc>
              <a:buFont typeface="Arial" panose="020B0604020202020204" pitchFamily="34" charset="0"/>
              <a:buChar char="•"/>
            </a:pPr>
            <a:r>
              <a:rPr lang="en-US" altLang="zh-CN" sz="2800" dirty="0">
                <a:latin typeface="Segoe UI" panose="020B0502040204020203" pitchFamily="34" charset="0"/>
                <a:ea typeface="等线" panose="02010600030101010101" pitchFamily="2" charset="-122"/>
              </a:rPr>
              <a:t>T</a:t>
            </a:r>
            <a:r>
              <a:rPr lang="en-US" altLang="zh-CN" sz="2800" dirty="0">
                <a:effectLst/>
                <a:latin typeface="Segoe UI" panose="020B0502040204020203" pitchFamily="34" charset="0"/>
                <a:ea typeface="等线" panose="02010600030101010101" pitchFamily="2" charset="-122"/>
              </a:rPr>
              <a:t>raceability</a:t>
            </a:r>
          </a:p>
        </p:txBody>
      </p:sp>
      <p:pic>
        <p:nvPicPr>
          <p:cNvPr id="4" name="图形 3" descr="网络">
            <a:extLst>
              <a:ext uri="{FF2B5EF4-FFF2-40B4-BE49-F238E27FC236}">
                <a16:creationId xmlns:a16="http://schemas.microsoft.com/office/drawing/2014/main" id="{A9A99D6B-53FF-D1D1-0AAA-803D71247D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8820" y="2351092"/>
            <a:ext cx="1694507" cy="1694507"/>
          </a:xfrm>
          <a:prstGeom prst="rect">
            <a:avLst/>
          </a:prstGeom>
        </p:spPr>
      </p:pic>
      <p:sp>
        <p:nvSpPr>
          <p:cNvPr id="5" name="文本框 4">
            <a:extLst>
              <a:ext uri="{FF2B5EF4-FFF2-40B4-BE49-F238E27FC236}">
                <a16:creationId xmlns:a16="http://schemas.microsoft.com/office/drawing/2014/main" id="{22397B14-8A3B-D176-6590-2EED6249D4FB}"/>
              </a:ext>
            </a:extLst>
          </p:cNvPr>
          <p:cNvSpPr txBox="1"/>
          <p:nvPr/>
        </p:nvSpPr>
        <p:spPr>
          <a:xfrm>
            <a:off x="610228" y="3937745"/>
            <a:ext cx="3293987" cy="1569660"/>
          </a:xfrm>
          <a:prstGeom prst="rect">
            <a:avLst/>
          </a:prstGeom>
          <a:noFill/>
        </p:spPr>
        <p:txBody>
          <a:bodyPr wrap="square" rtlCol="0">
            <a:spAutoFit/>
          </a:bodyPr>
          <a:lstStyle/>
          <a:p>
            <a:pPr algn="ctr"/>
            <a:r>
              <a:rPr lang="en-US" altLang="zh-CN" sz="3200" b="1" dirty="0">
                <a:latin typeface="Segoe UI" panose="020B0502040204020203" pitchFamily="34" charset="0"/>
                <a:ea typeface="等线" panose="02010600030101010101" pitchFamily="2" charset="-122"/>
              </a:rPr>
              <a:t>Dynamic trust chameleon hash Blockchain </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6386" name="Picture 2" descr="变色龙图标图片免费下载_PNG素材_编号192imogyw_图精灵">
            <a:extLst>
              <a:ext uri="{FF2B5EF4-FFF2-40B4-BE49-F238E27FC236}">
                <a16:creationId xmlns:a16="http://schemas.microsoft.com/office/drawing/2014/main" id="{EC9B2D7A-FAC0-9D79-5BAA-EC385BE1856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961" b="89844" l="3125" r="98047">
                        <a14:foregroundMark x1="94336" y1="54297" x2="94336" y2="54297"/>
                        <a14:foregroundMark x1="6836" y1="31641" x2="6836" y2="31641"/>
                        <a14:foregroundMark x1="24023" y1="22461" x2="24023" y2="22461"/>
                        <a14:foregroundMark x1="3125" y1="35352" x2="3125" y2="35352"/>
                        <a14:foregroundMark x1="98047" y1="52539" x2="98047" y2="52539"/>
                      </a14:backgroundRemoval>
                    </a14:imgEffect>
                  </a14:imgLayer>
                </a14:imgProps>
              </a:ext>
              <a:ext uri="{28A0092B-C50C-407E-A947-70E740481C1C}">
                <a14:useLocalDpi xmlns:a14="http://schemas.microsoft.com/office/drawing/2010/main" val="0"/>
              </a:ext>
            </a:extLst>
          </a:blip>
          <a:srcRect/>
          <a:stretch>
            <a:fillRect/>
          </a:stretch>
        </p:blipFill>
        <p:spPr bwMode="auto">
          <a:xfrm>
            <a:off x="241116" y="2347803"/>
            <a:ext cx="1755286" cy="175528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十字图标 的图像结果">
            <a:extLst>
              <a:ext uri="{FF2B5EF4-FFF2-40B4-BE49-F238E27FC236}">
                <a16:creationId xmlns:a16="http://schemas.microsoft.com/office/drawing/2014/main" id="{BC2C620D-4367-8E3A-4DC9-5B3111F4A47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19176" y="2729735"/>
            <a:ext cx="908803" cy="991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8469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latin typeface="思源宋体" panose="02020400000000000000" pitchFamily="18" charset="-122"/>
                <a:ea typeface="思源宋体" panose="02020400000000000000" pitchFamily="18" charset="-122"/>
                <a:sym typeface="思源宋体" panose="02020400000000000000" pitchFamily="18" charset="-122"/>
              </a:rPr>
              <a:t>Contribution</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矩形 9">
            <a:extLst>
              <a:ext uri="{FF2B5EF4-FFF2-40B4-BE49-F238E27FC236}">
                <a16:creationId xmlns:a16="http://schemas.microsoft.com/office/drawing/2014/main" id="{0B82805C-E9A5-A349-82BA-5FF7E1EC32E5}"/>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235237</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孙利峰</a:t>
            </a:r>
          </a:p>
        </p:txBody>
      </p:sp>
      <p:sp>
        <p:nvSpPr>
          <p:cNvPr id="11" name="文本框 10">
            <a:extLst>
              <a:ext uri="{FF2B5EF4-FFF2-40B4-BE49-F238E27FC236}">
                <a16:creationId xmlns:a16="http://schemas.microsoft.com/office/drawing/2014/main" id="{A61B8707-683F-4B97-8445-6FDD1CD98A62}"/>
              </a:ext>
            </a:extLst>
          </p:cNvPr>
          <p:cNvSpPr txBox="1"/>
          <p:nvPr/>
        </p:nvSpPr>
        <p:spPr>
          <a:xfrm>
            <a:off x="4182774" y="2184934"/>
            <a:ext cx="7944985" cy="3747373"/>
          </a:xfrm>
          <a:prstGeom prst="rect">
            <a:avLst/>
          </a:prstGeom>
          <a:noFill/>
        </p:spPr>
        <p:txBody>
          <a:bodyPr wrap="square" rtlCol="0">
            <a:spAutoFit/>
          </a:bodyPr>
          <a:lstStyle/>
          <a:p>
            <a:pPr marL="342900" indent="-342900">
              <a:lnSpc>
                <a:spcPct val="120000"/>
              </a:lnSpc>
              <a:buFont typeface="Wingdings" pitchFamily="2" charset="2"/>
              <a:buChar char="Ø"/>
            </a:pPr>
            <a:r>
              <a:rPr lang="en-US" altLang="zh-CN" sz="2800" dirty="0">
                <a:effectLst/>
                <a:latin typeface="Segoe UI" panose="020B0502040204020203" pitchFamily="34" charset="0"/>
                <a:ea typeface="等线" panose="02010600030101010101" pitchFamily="2" charset="-122"/>
              </a:rPr>
              <a:t>Short time consumption</a:t>
            </a:r>
          </a:p>
          <a:p>
            <a:pPr marL="342900" indent="-342900">
              <a:lnSpc>
                <a:spcPct val="120000"/>
              </a:lnSpc>
              <a:buFont typeface="Wingdings" pitchFamily="2" charset="2"/>
              <a:buChar char="Ø"/>
            </a:pPr>
            <a:endParaRPr lang="en-US" altLang="zh-CN" sz="2400" dirty="0">
              <a:effectLst/>
              <a:latin typeface="Segoe UI" panose="020B0502040204020203" pitchFamily="34" charset="0"/>
              <a:ea typeface="等线" panose="02010600030101010101" pitchFamily="2" charset="-122"/>
            </a:endParaRPr>
          </a:p>
          <a:p>
            <a:pPr marL="342900" indent="-342900">
              <a:lnSpc>
                <a:spcPct val="120000"/>
              </a:lnSpc>
              <a:buFont typeface="Wingdings" pitchFamily="2" charset="2"/>
              <a:buChar char="Ø"/>
            </a:pPr>
            <a:r>
              <a:rPr lang="en-US" altLang="zh-CN" sz="2800" dirty="0">
                <a:latin typeface="Segoe UI" panose="020B0502040204020203" pitchFamily="34" charset="0"/>
                <a:ea typeface="等线" panose="02010600030101010101" pitchFamily="2" charset="-122"/>
              </a:rPr>
              <a:t>Features:</a:t>
            </a:r>
          </a:p>
          <a:p>
            <a:pPr marL="742950" lvl="1" indent="-285750">
              <a:lnSpc>
                <a:spcPct val="120000"/>
              </a:lnSpc>
              <a:buFont typeface="Arial" panose="020B0604020202020204" pitchFamily="34" charset="0"/>
              <a:buChar char="•"/>
            </a:pPr>
            <a:r>
              <a:rPr lang="en-US" altLang="zh-CN" sz="2400" dirty="0">
                <a:latin typeface="Segoe UI" panose="020B0502040204020203" pitchFamily="34" charset="0"/>
                <a:ea typeface="等线" panose="02010600030101010101" pitchFamily="2" charset="-122"/>
              </a:rPr>
              <a:t>T</a:t>
            </a:r>
            <a:r>
              <a:rPr lang="en-US" altLang="zh-CN" sz="2400" dirty="0">
                <a:effectLst/>
                <a:latin typeface="Segoe UI" panose="020B0502040204020203" pitchFamily="34" charset="0"/>
                <a:ea typeface="等线" panose="02010600030101010101" pitchFamily="2" charset="-122"/>
              </a:rPr>
              <a:t>rust is </a:t>
            </a:r>
            <a:r>
              <a:rPr lang="en-US" altLang="zh-CN" sz="2400" b="1" dirty="0">
                <a:effectLst/>
                <a:latin typeface="Segoe UI" panose="020B0502040204020203" pitchFamily="34" charset="0"/>
                <a:ea typeface="等线" panose="02010600030101010101" pitchFamily="2" charset="-122"/>
              </a:rPr>
              <a:t>positively</a:t>
            </a:r>
            <a:r>
              <a:rPr lang="en-US" altLang="zh-CN" sz="2400" dirty="0">
                <a:effectLst/>
                <a:latin typeface="Segoe UI" panose="020B0502040204020203" pitchFamily="34" charset="0"/>
                <a:ea typeface="等线" panose="02010600030101010101" pitchFamily="2" charset="-122"/>
              </a:rPr>
              <a:t> associated with the normal behavior</a:t>
            </a:r>
          </a:p>
          <a:p>
            <a:pPr marL="742950" lvl="1" indent="-285750">
              <a:lnSpc>
                <a:spcPct val="120000"/>
              </a:lnSpc>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Malicious behavior can decrease trust </a:t>
            </a:r>
            <a:r>
              <a:rPr lang="en-US" altLang="zh-CN" sz="2400" b="1" dirty="0">
                <a:effectLst/>
                <a:latin typeface="Segoe UI" panose="020B0502040204020203" pitchFamily="34" charset="0"/>
                <a:ea typeface="等线" panose="02010600030101010101" pitchFamily="2" charset="-122"/>
              </a:rPr>
              <a:t>greatly</a:t>
            </a:r>
          </a:p>
          <a:p>
            <a:pPr marL="742950" lvl="1" indent="-285750">
              <a:lnSpc>
                <a:spcPct val="120000"/>
              </a:lnSpc>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Rewards decrease as trust increases</a:t>
            </a:r>
          </a:p>
          <a:p>
            <a:pPr marL="742950" lvl="1" indent="-285750">
              <a:lnSpc>
                <a:spcPct val="120000"/>
              </a:lnSpc>
              <a:buFont typeface="Arial" panose="020B0604020202020204" pitchFamily="34" charset="0"/>
              <a:buChar char="•"/>
            </a:pPr>
            <a:r>
              <a:rPr lang="en-US" altLang="zh-CN" sz="2400" b="1" dirty="0">
                <a:effectLst/>
                <a:latin typeface="Segoe UI" panose="020B0502040204020203" pitchFamily="34" charset="0"/>
                <a:ea typeface="等线" panose="02010600030101010101" pitchFamily="2" charset="-122"/>
              </a:rPr>
              <a:t>Consistent</a:t>
            </a:r>
            <a:r>
              <a:rPr lang="en-US" altLang="zh-CN" sz="2400" dirty="0">
                <a:effectLst/>
                <a:latin typeface="Segoe UI" panose="020B0502040204020203" pitchFamily="34" charset="0"/>
                <a:ea typeface="等线" panose="02010600030101010101" pitchFamily="2" charset="-122"/>
              </a:rPr>
              <a:t> normal behavior is critical to trust.</a:t>
            </a:r>
            <a:endParaRPr lang="zh-CN" altLang="en-US" sz="5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0CBB4A6-0D5B-75D3-1161-050A1B1AC621}"/>
              </a:ext>
            </a:extLst>
          </p:cNvPr>
          <p:cNvSpPr txBox="1"/>
          <p:nvPr/>
        </p:nvSpPr>
        <p:spPr>
          <a:xfrm>
            <a:off x="610228" y="3937745"/>
            <a:ext cx="3293987" cy="1569660"/>
          </a:xfrm>
          <a:prstGeom prst="rect">
            <a:avLst/>
          </a:prstGeom>
          <a:noFill/>
        </p:spPr>
        <p:txBody>
          <a:bodyPr wrap="square" rtlCol="0">
            <a:spAutoFit/>
          </a:bodyPr>
          <a:lstStyle/>
          <a:p>
            <a:pPr algn="ctr"/>
            <a:r>
              <a:rPr lang="en-US" altLang="zh-CN" sz="3200" b="1" dirty="0">
                <a:latin typeface="Segoe UI" panose="020B0502040204020203" pitchFamily="34" charset="0"/>
                <a:ea typeface="等线" panose="02010600030101010101" pitchFamily="2" charset="-122"/>
              </a:rPr>
              <a:t>Dynamic trust chameleon hash Blockchain </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形 5" descr="网络">
            <a:extLst>
              <a:ext uri="{FF2B5EF4-FFF2-40B4-BE49-F238E27FC236}">
                <a16:creationId xmlns:a16="http://schemas.microsoft.com/office/drawing/2014/main" id="{97A36D5F-E31A-004D-9845-D23102E310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8820" y="2351092"/>
            <a:ext cx="1694507" cy="1694507"/>
          </a:xfrm>
          <a:prstGeom prst="rect">
            <a:avLst/>
          </a:prstGeom>
        </p:spPr>
      </p:pic>
      <p:pic>
        <p:nvPicPr>
          <p:cNvPr id="7" name="Picture 2" descr="变色龙图标图片免费下载_PNG素材_编号192imogyw_图精灵">
            <a:extLst>
              <a:ext uri="{FF2B5EF4-FFF2-40B4-BE49-F238E27FC236}">
                <a16:creationId xmlns:a16="http://schemas.microsoft.com/office/drawing/2014/main" id="{89DAE1BA-89D6-88F7-4DB6-4E0959E899B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961" b="89844" l="3125" r="98047">
                        <a14:foregroundMark x1="94336" y1="54297" x2="94336" y2="54297"/>
                        <a14:foregroundMark x1="6836" y1="31641" x2="6836" y2="31641"/>
                        <a14:foregroundMark x1="24023" y1="22461" x2="24023" y2="22461"/>
                        <a14:foregroundMark x1="3125" y1="35352" x2="3125" y2="35352"/>
                        <a14:foregroundMark x1="98047" y1="52539" x2="98047" y2="52539"/>
                      </a14:backgroundRemoval>
                    </a14:imgEffect>
                  </a14:imgLayer>
                </a14:imgProps>
              </a:ext>
              <a:ext uri="{28A0092B-C50C-407E-A947-70E740481C1C}">
                <a14:useLocalDpi xmlns:a14="http://schemas.microsoft.com/office/drawing/2010/main" val="0"/>
              </a:ext>
            </a:extLst>
          </a:blip>
          <a:srcRect/>
          <a:stretch>
            <a:fillRect/>
          </a:stretch>
        </p:blipFill>
        <p:spPr bwMode="auto">
          <a:xfrm>
            <a:off x="241116" y="2347803"/>
            <a:ext cx="1755286" cy="17552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十字图标 的图像结果">
            <a:extLst>
              <a:ext uri="{FF2B5EF4-FFF2-40B4-BE49-F238E27FC236}">
                <a16:creationId xmlns:a16="http://schemas.microsoft.com/office/drawing/2014/main" id="{1996C117-E6D5-D558-5D98-714543E2FC5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19176" y="2729735"/>
            <a:ext cx="908803" cy="991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16334"/>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04</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830997"/>
          </a:xfrm>
          <a:prstGeom prst="rect">
            <a:avLst/>
          </a:prstGeom>
        </p:spPr>
        <p:txBody>
          <a:bodyPr wrap="square">
            <a:spAutoFit/>
          </a:bodyPr>
          <a:lstStyle/>
          <a:p>
            <a:pPr defTabSz="1219170">
              <a:defRPr/>
            </a:pPr>
            <a:r>
              <a:rPr lang="en-US" altLang="zh-CN"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Conclusion</a:t>
            </a:r>
            <a:endParaRPr lang="zh-CN" altLang="en-US" sz="4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grpSp>
        <p:nvGrpSpPr>
          <p:cNvPr id="5" name="组合 4">
            <a:extLst>
              <a:ext uri="{FF2B5EF4-FFF2-40B4-BE49-F238E27FC236}">
                <a16:creationId xmlns:a16="http://schemas.microsoft.com/office/drawing/2014/main" id="{129DB395-F04C-514C-8553-DB91A6DFC4B9}"/>
              </a:ext>
            </a:extLst>
          </p:cNvPr>
          <p:cNvGrpSpPr/>
          <p:nvPr/>
        </p:nvGrpSpPr>
        <p:grpSpPr>
          <a:xfrm>
            <a:off x="3030944" y="4614656"/>
            <a:ext cx="1249680" cy="213360"/>
            <a:chOff x="929640" y="5638800"/>
            <a:chExt cx="1249680" cy="213360"/>
          </a:xfrm>
        </p:grpSpPr>
        <p:sp>
          <p:nvSpPr>
            <p:cNvPr id="6" name="椭圆 5">
              <a:extLst>
                <a:ext uri="{FF2B5EF4-FFF2-40B4-BE49-F238E27FC236}">
                  <a16:creationId xmlns:a16="http://schemas.microsoft.com/office/drawing/2014/main" id="{8EF1EC0C-7912-4741-A3B9-5F54C931A1A2}"/>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椭圆 6">
              <a:extLst>
                <a:ext uri="{FF2B5EF4-FFF2-40B4-BE49-F238E27FC236}">
                  <a16:creationId xmlns:a16="http://schemas.microsoft.com/office/drawing/2014/main" id="{7DAE58A2-2E76-3046-A9AD-EB2FAFA92919}"/>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椭圆 7">
              <a:extLst>
                <a:ext uri="{FF2B5EF4-FFF2-40B4-BE49-F238E27FC236}">
                  <a16:creationId xmlns:a16="http://schemas.microsoft.com/office/drawing/2014/main" id="{5CE0A823-2835-9945-A1D8-66887CBB7800}"/>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1347776655"/>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3143900" y="2904458"/>
            <a:ext cx="6669949" cy="830997"/>
          </a:xfrm>
          <a:prstGeom prst="rect">
            <a:avLst/>
          </a:prstGeom>
        </p:spPr>
        <p:txBody>
          <a:bodyPr wrap="square">
            <a:spAutoFit/>
          </a:bodyPr>
          <a:lstStyle/>
          <a:p>
            <a:pPr defTabSz="1219170">
              <a:defRPr/>
            </a:pPr>
            <a:r>
              <a:rPr lang="en-US" altLang="zh-CN" sz="48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Opening Speech</a:t>
            </a:r>
            <a:endParaRPr lang="zh-CN" altLang="en-US" sz="48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143900" y="4507976"/>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260357224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latin typeface="思源宋体" panose="02020400000000000000" pitchFamily="18" charset="-122"/>
                <a:ea typeface="思源宋体" panose="02020400000000000000" pitchFamily="18" charset="-122"/>
                <a:sym typeface="思源宋体" panose="02020400000000000000" pitchFamily="18" charset="-122"/>
              </a:rPr>
              <a:t>Conclusion</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矩形 9">
            <a:extLst>
              <a:ext uri="{FF2B5EF4-FFF2-40B4-BE49-F238E27FC236}">
                <a16:creationId xmlns:a16="http://schemas.microsoft.com/office/drawing/2014/main" id="{0B82805C-E9A5-A349-82BA-5FF7E1EC32E5}"/>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235237</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孙利峰</a:t>
            </a:r>
          </a:p>
        </p:txBody>
      </p:sp>
      <p:sp>
        <p:nvSpPr>
          <p:cNvPr id="11" name="文本框 10">
            <a:extLst>
              <a:ext uri="{FF2B5EF4-FFF2-40B4-BE49-F238E27FC236}">
                <a16:creationId xmlns:a16="http://schemas.microsoft.com/office/drawing/2014/main" id="{A61B8707-683F-4B97-8445-6FDD1CD98A62}"/>
              </a:ext>
            </a:extLst>
          </p:cNvPr>
          <p:cNvSpPr txBox="1"/>
          <p:nvPr/>
        </p:nvSpPr>
        <p:spPr>
          <a:xfrm>
            <a:off x="978514" y="1878108"/>
            <a:ext cx="10234973" cy="4893647"/>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Segoe UI" panose="020B0502040204020203" pitchFamily="34" charset="0"/>
                <a:ea typeface="等线" panose="02010600030101010101" pitchFamily="2" charset="-122"/>
              </a:rPr>
              <a:t>P</a:t>
            </a:r>
            <a:r>
              <a:rPr lang="en-US" altLang="zh-CN" sz="2800" dirty="0">
                <a:effectLst/>
                <a:latin typeface="Segoe UI" panose="020B0502040204020203" pitchFamily="34" charset="0"/>
                <a:ea typeface="等线" panose="02010600030101010101" pitchFamily="2" charset="-122"/>
              </a:rPr>
              <a:t>re-evaluating and controlling potential malicious users are effective.</a:t>
            </a:r>
            <a:endParaRPr lang="en-US" altLang="zh-CN" sz="2800" dirty="0">
              <a:latin typeface="Segoe UI" panose="020B0502040204020203" pitchFamily="34" charset="0"/>
              <a:ea typeface="等线" panose="02010600030101010101" pitchFamily="2" charset="-122"/>
            </a:endParaRPr>
          </a:p>
          <a:p>
            <a:pPr marL="742950" lvl="1" indent="-285750">
              <a:buFont typeface="Arial" panose="020B0604020202020204" pitchFamily="34" charset="0"/>
              <a:buChar char="•"/>
            </a:pPr>
            <a:r>
              <a:rPr lang="en-US" altLang="zh-CN" sz="2800" dirty="0">
                <a:effectLst/>
                <a:latin typeface="Segoe UI" panose="020B0502040204020203" pitchFamily="34" charset="0"/>
                <a:ea typeface="等线" panose="02010600030101010101" pitchFamily="2" charset="-122"/>
              </a:rPr>
              <a:t>pre-assessment</a:t>
            </a:r>
          </a:p>
          <a:p>
            <a:pPr marL="742950" lvl="1" indent="-285750">
              <a:buFont typeface="Arial" panose="020B0604020202020204" pitchFamily="34" charset="0"/>
              <a:buChar char="•"/>
            </a:pPr>
            <a:r>
              <a:rPr lang="en-US" altLang="zh-CN" sz="2800" dirty="0">
                <a:effectLst/>
                <a:latin typeface="Segoe UI" panose="020B0502040204020203" pitchFamily="34" charset="0"/>
                <a:ea typeface="等线" panose="02010600030101010101" pitchFamily="2" charset="-122"/>
              </a:rPr>
              <a:t>permission restriction</a:t>
            </a:r>
          </a:p>
          <a:p>
            <a:pPr marL="742950" lvl="1" indent="-285750">
              <a:buFont typeface="Arial" panose="020B0604020202020204" pitchFamily="34" charset="0"/>
              <a:buChar char="•"/>
            </a:pPr>
            <a:r>
              <a:rPr lang="en-US" altLang="zh-CN" sz="2800" dirty="0">
                <a:effectLst/>
                <a:latin typeface="Segoe UI" panose="020B0502040204020203" pitchFamily="34" charset="0"/>
                <a:ea typeface="等线" panose="02010600030101010101" pitchFamily="2" charset="-122"/>
              </a:rPr>
              <a:t>traceability</a:t>
            </a:r>
          </a:p>
          <a:p>
            <a:pPr marL="285750" indent="-285750">
              <a:buFont typeface="Arial" panose="020B0604020202020204" pitchFamily="34" charset="0"/>
              <a:buChar char="•"/>
            </a:pPr>
            <a:endParaRPr lang="en-US" altLang="zh-CN" sz="2800" dirty="0">
              <a:solidFill>
                <a:schemeClr val="tx1">
                  <a:lumMod val="75000"/>
                  <a:lumOff val="25000"/>
                </a:schemeClr>
              </a:solidFill>
              <a:latin typeface="Segoe UI" panose="020B0502040204020203" pitchFamily="34" charset="0"/>
              <a:ea typeface="等线" panose="02010600030101010101" pitchFamily="2" charset="-122"/>
            </a:endParaRPr>
          </a:p>
          <a:p>
            <a:pPr algn="ctr"/>
            <a:r>
              <a:rPr lang="en-US" altLang="zh-CN" sz="3600" b="1" kern="100" dirty="0">
                <a:effectLst/>
                <a:latin typeface="Segoe UI" panose="020B0502040204020203" pitchFamily="34" charset="0"/>
                <a:ea typeface="等线" panose="02010600030101010101" pitchFamily="2" charset="-122"/>
                <a:cs typeface="Times New Roman" panose="02020603050405020304" pitchFamily="18" charset="0"/>
              </a:rPr>
              <a:t>We hope our work will inspire more interested people to get involved</a:t>
            </a:r>
            <a:r>
              <a:rPr lang="en-US" altLang="zh-CN" sz="3600" b="1" kern="100" dirty="0">
                <a:latin typeface="Segoe UI" panose="020B0502040204020203" pitchFamily="34" charset="0"/>
                <a:ea typeface="等线" panose="02010600030101010101" pitchFamily="2" charset="-122"/>
                <a:cs typeface="Times New Roman" panose="02020603050405020304" pitchFamily="18" charset="0"/>
              </a:rPr>
              <a:t>!</a:t>
            </a:r>
            <a:endParaRPr lang="zh-CN" altLang="zh-CN" sz="36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zh-CN" altLang="en-US" sz="7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0116476"/>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latin typeface="思源宋体" panose="02020400000000000000" pitchFamily="18" charset="-122"/>
                <a:ea typeface="思源宋体" panose="02020400000000000000" pitchFamily="18" charset="-122"/>
                <a:sym typeface="思源宋体" panose="02020400000000000000" pitchFamily="18" charset="-122"/>
              </a:rPr>
              <a:t>Q&amp;A SLF</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矩形 9">
            <a:extLst>
              <a:ext uri="{FF2B5EF4-FFF2-40B4-BE49-F238E27FC236}">
                <a16:creationId xmlns:a16="http://schemas.microsoft.com/office/drawing/2014/main" id="{0B82805C-E9A5-A349-82BA-5FF7E1EC32E5}"/>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235232</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陈巍炜</a:t>
            </a:r>
          </a:p>
        </p:txBody>
      </p:sp>
      <p:sp>
        <p:nvSpPr>
          <p:cNvPr id="11" name="文本框 10">
            <a:extLst>
              <a:ext uri="{FF2B5EF4-FFF2-40B4-BE49-F238E27FC236}">
                <a16:creationId xmlns:a16="http://schemas.microsoft.com/office/drawing/2014/main" id="{A61B8707-683F-4B97-8445-6FDD1CD98A62}"/>
              </a:ext>
            </a:extLst>
          </p:cNvPr>
          <p:cNvSpPr txBox="1"/>
          <p:nvPr/>
        </p:nvSpPr>
        <p:spPr>
          <a:xfrm>
            <a:off x="620987" y="2550204"/>
            <a:ext cx="10950025" cy="961289"/>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rPr>
              <a:t>Q</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a:t>
            </a:r>
            <a:endPar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What are the advantages of dynamic blockchain over traditional blockchain</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5840767"/>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EBA9565-5D20-453C-BFEA-0B6F72F3384D}"/>
              </a:ext>
            </a:extLst>
          </p:cNvPr>
          <p:cNvSpPr/>
          <p:nvPr/>
        </p:nvSpPr>
        <p:spPr>
          <a:xfrm>
            <a:off x="1126282" y="901429"/>
            <a:ext cx="6493718" cy="2554545"/>
          </a:xfrm>
          <a:prstGeom prst="rect">
            <a:avLst/>
          </a:prstGeom>
        </p:spPr>
        <p:txBody>
          <a:bodyPr wrap="square">
            <a:spAutoFit/>
          </a:bodyPr>
          <a:lstStyle/>
          <a:p>
            <a:pPr lvl="0" defTabSz="1219170">
              <a:defRPr/>
            </a:pPr>
            <a:r>
              <a:rPr lang="en-US" altLang="zh-CN" sz="32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Quantum2FA: </a:t>
            </a:r>
          </a:p>
          <a:p>
            <a:pPr lvl="0" defTabSz="1219170">
              <a:defRPr/>
            </a:pPr>
            <a:r>
              <a:rPr lang="en-US" altLang="zh-CN" sz="32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Efficient Quantum-Resistant Two-Factor Authentication Scheme for Mobile Devices</a:t>
            </a:r>
            <a:endParaRPr lang="zh-CN" altLang="en-US" sz="32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20" name="矩形 19">
            <a:extLst>
              <a:ext uri="{FF2B5EF4-FFF2-40B4-BE49-F238E27FC236}">
                <a16:creationId xmlns:a16="http://schemas.microsoft.com/office/drawing/2014/main" id="{161959FC-D9BE-4821-A879-802E44C76717}"/>
              </a:ext>
            </a:extLst>
          </p:cNvPr>
          <p:cNvSpPr/>
          <p:nvPr/>
        </p:nvSpPr>
        <p:spPr>
          <a:xfrm>
            <a:off x="1126282" y="4972702"/>
            <a:ext cx="7885196" cy="874407"/>
          </a:xfrm>
          <a:prstGeom prst="rect">
            <a:avLst/>
          </a:prstGeom>
        </p:spPr>
        <p:txBody>
          <a:bodyPr wrap="square">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Speaker</a:t>
            </a:r>
            <a:r>
              <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a:t>
            </a: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H</a:t>
            </a:r>
            <a:r>
              <a:rPr lang="en-US" altLang="zh-CN" spc="600" dirty="0">
                <a:solidFill>
                  <a:srgbClr val="000000">
                    <a:lumMod val="75000"/>
                    <a:lumOff val="25000"/>
                  </a:srgbClr>
                </a:solidFill>
                <a:latin typeface="思源宋体" panose="02020400000000000000" pitchFamily="18" charset="-122"/>
                <a:ea typeface="思源宋体" panose="02020400000000000000" pitchFamily="18" charset="-122"/>
                <a:cs typeface="+mn-ea"/>
                <a:sym typeface="思源宋体" panose="02020400000000000000" pitchFamily="18" charset="-122"/>
              </a:rPr>
              <a:t>an Yongxin</a:t>
            </a:r>
          </a:p>
          <a:p>
            <a:pPr marL="0" marR="0" lvl="0" indent="0" defTabSz="121917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University of California, Los Angeles</a:t>
            </a:r>
            <a:endPar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7" name="图片 6">
            <a:extLst>
              <a:ext uri="{FF2B5EF4-FFF2-40B4-BE49-F238E27FC236}">
                <a16:creationId xmlns:a16="http://schemas.microsoft.com/office/drawing/2014/main" id="{7B3CE76E-630D-4DD6-9CE1-254BB717D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spTree>
    <p:extLst>
      <p:ext uri="{BB962C8B-B14F-4D97-AF65-F5344CB8AC3E}">
        <p14:creationId xmlns:p14="http://schemas.microsoft.com/office/powerpoint/2010/main" val="2345145945"/>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01</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707886"/>
          </a:xfrm>
          <a:prstGeom prst="rect">
            <a:avLst/>
          </a:prstGeom>
        </p:spPr>
        <p:txBody>
          <a:bodyPr wrap="square">
            <a:spAutoFit/>
          </a:bodyPr>
          <a:lstStyle/>
          <a:p>
            <a:pPr defTabSz="1219170">
              <a:defRPr/>
            </a:pPr>
            <a:r>
              <a:rPr lang="en-US" altLang="zh-CN" sz="40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Introduction</a:t>
            </a:r>
            <a:endParaRPr lang="zh-CN" altLang="en-US" sz="2800" spc="600" dirty="0">
              <a:solidFill>
                <a:srgbClr val="E49140"/>
              </a:solidFill>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grpSp>
        <p:nvGrpSpPr>
          <p:cNvPr id="5" name="组合 4">
            <a:extLst>
              <a:ext uri="{FF2B5EF4-FFF2-40B4-BE49-F238E27FC236}">
                <a16:creationId xmlns:a16="http://schemas.microsoft.com/office/drawing/2014/main" id="{129DB395-F04C-514C-8553-DB91A6DFC4B9}"/>
              </a:ext>
            </a:extLst>
          </p:cNvPr>
          <p:cNvGrpSpPr/>
          <p:nvPr/>
        </p:nvGrpSpPr>
        <p:grpSpPr>
          <a:xfrm>
            <a:off x="3030944" y="4614656"/>
            <a:ext cx="1249680" cy="213360"/>
            <a:chOff x="929640" y="5638800"/>
            <a:chExt cx="1249680" cy="213360"/>
          </a:xfrm>
        </p:grpSpPr>
        <p:sp>
          <p:nvSpPr>
            <p:cNvPr id="6" name="椭圆 5">
              <a:extLst>
                <a:ext uri="{FF2B5EF4-FFF2-40B4-BE49-F238E27FC236}">
                  <a16:creationId xmlns:a16="http://schemas.microsoft.com/office/drawing/2014/main" id="{8EF1EC0C-7912-4741-A3B9-5F54C931A1A2}"/>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椭圆 6">
              <a:extLst>
                <a:ext uri="{FF2B5EF4-FFF2-40B4-BE49-F238E27FC236}">
                  <a16:creationId xmlns:a16="http://schemas.microsoft.com/office/drawing/2014/main" id="{7DAE58A2-2E76-3046-A9AD-EB2FAFA92919}"/>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椭圆 7">
              <a:extLst>
                <a:ext uri="{FF2B5EF4-FFF2-40B4-BE49-F238E27FC236}">
                  <a16:creationId xmlns:a16="http://schemas.microsoft.com/office/drawing/2014/main" id="{5CE0A823-2835-9945-A1D8-66887CBB7800}"/>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99370350"/>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Introduction</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矩形 9">
            <a:extLst>
              <a:ext uri="{FF2B5EF4-FFF2-40B4-BE49-F238E27FC236}">
                <a16:creationId xmlns:a16="http://schemas.microsoft.com/office/drawing/2014/main" id="{0B82805C-E9A5-A349-82BA-5FF7E1EC32E5}"/>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235236</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韩永欣</a:t>
            </a:r>
          </a:p>
        </p:txBody>
      </p:sp>
      <p:sp>
        <p:nvSpPr>
          <p:cNvPr id="11" name="文本框 10">
            <a:extLst>
              <a:ext uri="{FF2B5EF4-FFF2-40B4-BE49-F238E27FC236}">
                <a16:creationId xmlns:a16="http://schemas.microsoft.com/office/drawing/2014/main" id="{A61B8707-683F-4B97-8445-6FDD1CD98A62}"/>
              </a:ext>
            </a:extLst>
          </p:cNvPr>
          <p:cNvSpPr txBox="1"/>
          <p:nvPr/>
        </p:nvSpPr>
        <p:spPr>
          <a:xfrm>
            <a:off x="1149419" y="1757589"/>
            <a:ext cx="9046632" cy="2862322"/>
          </a:xfrm>
          <a:prstGeom prst="rect">
            <a:avLst/>
          </a:prstGeom>
          <a:noFill/>
        </p:spPr>
        <p:txBody>
          <a:bodyPr wrap="square" rtlCol="0">
            <a:spAutoFit/>
          </a:bodyPr>
          <a:lstStyle/>
          <a:p>
            <a:pPr>
              <a:lnSpc>
                <a:spcPct val="150000"/>
              </a:lnSpc>
            </a:pPr>
            <a:r>
              <a:rPr lang="en-US" altLang="zh-CN" sz="2400" dirty="0">
                <a:effectLst/>
                <a:latin typeface="Segoe UI" panose="020B0502040204020203" pitchFamily="34" charset="0"/>
                <a:ea typeface="等线" panose="02010600030101010101" pitchFamily="2" charset="-122"/>
              </a:rPr>
              <a:t>Smart-card based password authentication</a:t>
            </a:r>
            <a:r>
              <a:rPr lang="en-US" altLang="zh-CN" sz="2400" dirty="0">
                <a:latin typeface="Segoe UI" panose="020B0502040204020203" pitchFamily="34" charset="0"/>
                <a:ea typeface="等线" panose="02010600030101010101" pitchFamily="2" charset="-122"/>
              </a:rPr>
              <a:t>:</a:t>
            </a:r>
          </a:p>
          <a:p>
            <a:pPr marL="342900" indent="-342900">
              <a:lnSpc>
                <a:spcPct val="150000"/>
              </a:lnSpc>
              <a:buFont typeface="Arial" panose="020B0604020202020204" pitchFamily="34" charset="0"/>
              <a:buChar char="•"/>
            </a:pPr>
            <a:r>
              <a:rPr lang="en-US" altLang="zh-CN" sz="2400" dirty="0">
                <a:latin typeface="Segoe UI" panose="020B0502040204020203" pitchFamily="34" charset="0"/>
                <a:ea typeface="等线" panose="02010600030101010101" pitchFamily="2" charset="-122"/>
              </a:rPr>
              <a:t>Two-factor authentication (2FA) mechanism for security</a:t>
            </a:r>
          </a:p>
          <a:p>
            <a:pPr marL="342900" indent="-342900">
              <a:lnSpc>
                <a:spcPct val="150000"/>
              </a:lnSpc>
              <a:buFont typeface="Arial" panose="020B0604020202020204" pitchFamily="34" charset="0"/>
              <a:buChar char="•"/>
            </a:pPr>
            <a:r>
              <a:rPr lang="en-US" altLang="zh-CN" sz="2400" dirty="0">
                <a:latin typeface="Segoe UI" panose="020B0502040204020203" pitchFamily="34" charset="0"/>
                <a:ea typeface="等线" panose="02010600030101010101" pitchFamily="2" charset="-122"/>
              </a:rPr>
              <a:t>Built on the difficulty of conventional hard problems</a:t>
            </a:r>
          </a:p>
          <a:p>
            <a:pPr marL="342900" indent="-342900">
              <a:buFont typeface="Arial" panose="020B0604020202020204" pitchFamily="34" charset="0"/>
              <a:buChar char="•"/>
            </a:pPr>
            <a:endParaRPr lang="en-US" altLang="zh-CN" sz="2400" dirty="0">
              <a:latin typeface="Segoe UI" panose="020B0502040204020203" pitchFamily="34" charset="0"/>
              <a:ea typeface="等线" panose="02010600030101010101" pitchFamily="2" charset="-122"/>
            </a:endParaRPr>
          </a:p>
          <a:p>
            <a:r>
              <a:rPr lang="en-US" altLang="zh-CN" sz="2400" dirty="0">
                <a:latin typeface="Segoe UI" panose="020B0502040204020203" pitchFamily="34" charset="0"/>
                <a:ea typeface="等线" panose="02010600030101010101" pitchFamily="2" charset="-122"/>
              </a:rPr>
              <a:t> 			  </a:t>
            </a:r>
          </a:p>
          <a:p>
            <a:r>
              <a:rPr lang="en-US" altLang="zh-CN" sz="2400" dirty="0">
                <a:latin typeface="Segoe UI" panose="020B0502040204020203" pitchFamily="34" charset="0"/>
                <a:ea typeface="等线" panose="02010600030101010101" pitchFamily="2" charset="-122"/>
              </a:rPr>
              <a:t>			   no longer hard in the quantum era</a:t>
            </a:r>
            <a:endParaRPr lang="zh-CN" altLang="en-US" sz="2400" dirty="0">
              <a:latin typeface="Segoe UI" panose="020B0502040204020203" pitchFamily="34" charset="0"/>
              <a:ea typeface="等线" panose="02010600030101010101" pitchFamily="2" charset="-122"/>
            </a:endParaRPr>
          </a:p>
        </p:txBody>
      </p:sp>
      <p:sp>
        <p:nvSpPr>
          <p:cNvPr id="16" name="文本框 15">
            <a:extLst>
              <a:ext uri="{FF2B5EF4-FFF2-40B4-BE49-F238E27FC236}">
                <a16:creationId xmlns:a16="http://schemas.microsoft.com/office/drawing/2014/main" id="{A17C0ECC-65CC-C5F3-BB1B-C5202CBCAE1F}"/>
              </a:ext>
            </a:extLst>
          </p:cNvPr>
          <p:cNvSpPr txBox="1"/>
          <p:nvPr/>
        </p:nvSpPr>
        <p:spPr>
          <a:xfrm>
            <a:off x="1149419" y="4888242"/>
            <a:ext cx="9793883" cy="1143070"/>
          </a:xfrm>
          <a:prstGeom prst="rect">
            <a:avLst/>
          </a:prstGeom>
          <a:noFill/>
        </p:spPr>
        <p:txBody>
          <a:bodyPr wrap="square" rtlCol="0">
            <a:spAutoFit/>
          </a:bodyPr>
          <a:lstStyle/>
          <a:p>
            <a:pPr>
              <a:lnSpc>
                <a:spcPct val="150000"/>
              </a:lnSpc>
            </a:pPr>
            <a:r>
              <a:rPr lang="en-US" altLang="zh-CN" sz="2400" b="1" dirty="0">
                <a:latin typeface="Segoe UI" panose="020B0502040204020203" pitchFamily="34" charset="0"/>
                <a:ea typeface="等线" panose="02010600030101010101" pitchFamily="2" charset="-122"/>
              </a:rPr>
              <a:t>Quantum2FA </a:t>
            </a:r>
            <a:r>
              <a:rPr lang="en-US" altLang="zh-CN" sz="2400" dirty="0">
                <a:latin typeface="Segoe UI" panose="020B0502040204020203" pitchFamily="34" charset="0"/>
                <a:ea typeface="等线" panose="02010600030101010101" pitchFamily="2" charset="-122"/>
              </a:rPr>
              <a:t>—— a practical quantum-resistant smart-card-based password authentication scheme</a:t>
            </a:r>
            <a:endParaRPr lang="zh-CN" altLang="en-US" sz="2400" dirty="0">
              <a:latin typeface="Segoe UI" panose="020B0502040204020203" pitchFamily="34" charset="0"/>
              <a:ea typeface="等线" panose="02010600030101010101" pitchFamily="2" charset="-122"/>
            </a:endParaRPr>
          </a:p>
        </p:txBody>
      </p:sp>
      <p:cxnSp>
        <p:nvCxnSpPr>
          <p:cNvPr id="5" name="直接箭头连接符 4">
            <a:extLst>
              <a:ext uri="{FF2B5EF4-FFF2-40B4-BE49-F238E27FC236}">
                <a16:creationId xmlns:a16="http://schemas.microsoft.com/office/drawing/2014/main" id="{453253C0-6AC9-49D2-B205-42C0DB3C0ABE}"/>
              </a:ext>
            </a:extLst>
          </p:cNvPr>
          <p:cNvCxnSpPr>
            <a:cxnSpLocks/>
          </p:cNvCxnSpPr>
          <p:nvPr/>
        </p:nvCxnSpPr>
        <p:spPr>
          <a:xfrm>
            <a:off x="6538452" y="3455691"/>
            <a:ext cx="0" cy="5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8C5880E8-807D-45E9-B334-69F78D98A760}"/>
              </a:ext>
            </a:extLst>
          </p:cNvPr>
          <p:cNvPicPr>
            <a:picLocks noChangeAspect="1"/>
          </p:cNvPicPr>
          <p:nvPr/>
        </p:nvPicPr>
        <p:blipFill>
          <a:blip r:embed="rId5"/>
          <a:stretch>
            <a:fillRect/>
          </a:stretch>
        </p:blipFill>
        <p:spPr>
          <a:xfrm>
            <a:off x="7324857" y="959806"/>
            <a:ext cx="4331888" cy="1327235"/>
          </a:xfrm>
          <a:prstGeom prst="rect">
            <a:avLst/>
          </a:prstGeom>
        </p:spPr>
      </p:pic>
    </p:spTree>
    <p:extLst>
      <p:ext uri="{BB962C8B-B14F-4D97-AF65-F5344CB8AC3E}">
        <p14:creationId xmlns:p14="http://schemas.microsoft.com/office/powerpoint/2010/main" val="752653212"/>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02</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7381417" cy="707886"/>
          </a:xfrm>
          <a:prstGeom prst="rect">
            <a:avLst/>
          </a:prstGeom>
        </p:spPr>
        <p:txBody>
          <a:bodyPr wrap="square">
            <a:spAutoFit/>
          </a:bodyPr>
          <a:lstStyle/>
          <a:p>
            <a:pPr defTabSz="1219170">
              <a:defRPr/>
            </a:pPr>
            <a:r>
              <a:rPr lang="en-US" altLang="zh-CN" sz="40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Evaluation Framework</a:t>
            </a:r>
            <a:endParaRPr lang="zh-CN" altLang="en-US" sz="40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grpSp>
        <p:nvGrpSpPr>
          <p:cNvPr id="5" name="组合 4">
            <a:extLst>
              <a:ext uri="{FF2B5EF4-FFF2-40B4-BE49-F238E27FC236}">
                <a16:creationId xmlns:a16="http://schemas.microsoft.com/office/drawing/2014/main" id="{129DB395-F04C-514C-8553-DB91A6DFC4B9}"/>
              </a:ext>
            </a:extLst>
          </p:cNvPr>
          <p:cNvGrpSpPr/>
          <p:nvPr/>
        </p:nvGrpSpPr>
        <p:grpSpPr>
          <a:xfrm>
            <a:off x="3030944" y="4614656"/>
            <a:ext cx="1249680" cy="213360"/>
            <a:chOff x="929640" y="5638800"/>
            <a:chExt cx="1249680" cy="213360"/>
          </a:xfrm>
        </p:grpSpPr>
        <p:sp>
          <p:nvSpPr>
            <p:cNvPr id="6" name="椭圆 5">
              <a:extLst>
                <a:ext uri="{FF2B5EF4-FFF2-40B4-BE49-F238E27FC236}">
                  <a16:creationId xmlns:a16="http://schemas.microsoft.com/office/drawing/2014/main" id="{8EF1EC0C-7912-4741-A3B9-5F54C931A1A2}"/>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椭圆 6">
              <a:extLst>
                <a:ext uri="{FF2B5EF4-FFF2-40B4-BE49-F238E27FC236}">
                  <a16:creationId xmlns:a16="http://schemas.microsoft.com/office/drawing/2014/main" id="{7DAE58A2-2E76-3046-A9AD-EB2FAFA92919}"/>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椭圆 7">
              <a:extLst>
                <a:ext uri="{FF2B5EF4-FFF2-40B4-BE49-F238E27FC236}">
                  <a16:creationId xmlns:a16="http://schemas.microsoft.com/office/drawing/2014/main" id="{5CE0A823-2835-9945-A1D8-66887CBB7800}"/>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428363077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4052176" cy="523220"/>
          </a:xfrm>
          <a:prstGeom prst="rect">
            <a:avLst/>
          </a:prstGeom>
        </p:spPr>
        <p:txBody>
          <a:bodyPr wrap="square">
            <a:spAutoFit/>
          </a:bodyPr>
          <a:lstStyle/>
          <a:p>
            <a:r>
              <a:rPr lang="en-US" altLang="zh-CN" sz="2800" dirty="0">
                <a:latin typeface="思源宋体" panose="02020400000000000000" pitchFamily="18" charset="-122"/>
                <a:ea typeface="思源宋体" panose="02020400000000000000" pitchFamily="18" charset="-122"/>
                <a:sym typeface="思源宋体" panose="02020400000000000000" pitchFamily="18" charset="-122"/>
              </a:rPr>
              <a:t>Evaluation Framework</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1" name="文本框 10">
            <a:extLst>
              <a:ext uri="{FF2B5EF4-FFF2-40B4-BE49-F238E27FC236}">
                <a16:creationId xmlns:a16="http://schemas.microsoft.com/office/drawing/2014/main" id="{A61B8707-683F-4B97-8445-6FDD1CD98A62}"/>
              </a:ext>
            </a:extLst>
          </p:cNvPr>
          <p:cNvSpPr txBox="1"/>
          <p:nvPr/>
        </p:nvSpPr>
        <p:spPr>
          <a:xfrm>
            <a:off x="1414559" y="1665256"/>
            <a:ext cx="4940711" cy="2677656"/>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latin typeface="Segoe UI" panose="020B0502040204020203" pitchFamily="34" charset="0"/>
                <a:ea typeface="等线" panose="02010600030101010101" pitchFamily="2" charset="-122"/>
              </a:rPr>
              <a:t>2 important criteria:</a:t>
            </a:r>
          </a:p>
          <a:p>
            <a:pPr marL="285750" indent="-285750">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Quantum security</a:t>
            </a:r>
          </a:p>
          <a:p>
            <a:pPr marL="285750" indent="-285750">
              <a:buFont typeface="Arial" panose="020B0604020202020204" pitchFamily="34" charset="0"/>
              <a:buChar char="•"/>
            </a:pPr>
            <a:r>
              <a:rPr lang="en-US" altLang="zh-CN" sz="2400" dirty="0">
                <a:latin typeface="Segoe UI" panose="020B0502040204020203" pitchFamily="34" charset="0"/>
                <a:ea typeface="等线" panose="02010600030101010101" pitchFamily="2" charset="-122"/>
              </a:rPr>
              <a:t>E</a:t>
            </a:r>
            <a:r>
              <a:rPr lang="en-US" altLang="zh-CN" sz="2400" dirty="0">
                <a:effectLst/>
                <a:latin typeface="Segoe UI" panose="020B0502040204020203" pitchFamily="34" charset="0"/>
                <a:ea typeface="等线" panose="02010600030101010101" pitchFamily="2" charset="-122"/>
              </a:rPr>
              <a:t>fficiency</a:t>
            </a:r>
          </a:p>
          <a:p>
            <a:endParaRPr lang="en-US" altLang="zh-CN" sz="2400" dirty="0">
              <a:effectLst/>
              <a:latin typeface="Segoe UI" panose="020B0502040204020203" pitchFamily="34" charset="0"/>
              <a:ea typeface="等线" panose="02010600030101010101" pitchFamily="2" charset="-122"/>
            </a:endParaRPr>
          </a:p>
          <a:p>
            <a:r>
              <a:rPr lang="en-US" altLang="zh-CN" sz="2400" b="1" dirty="0">
                <a:effectLst>
                  <a:outerShdw blurRad="38100" dist="38100" dir="2700000" algn="tl">
                    <a:srgbClr val="000000">
                      <a:alpha val="43137"/>
                    </a:srgbClr>
                  </a:outerShdw>
                </a:effectLst>
                <a:latin typeface="Segoe UI" panose="020B0502040204020203" pitchFamily="34" charset="0"/>
                <a:ea typeface="等线" panose="02010600030101010101" pitchFamily="2" charset="-122"/>
              </a:rPr>
              <a:t>Evaluation framework for 2FA under conventional computers</a:t>
            </a:r>
          </a:p>
          <a:p>
            <a:pPr marL="285750" indent="-285750">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12 evaluation criteria</a:t>
            </a:r>
          </a:p>
        </p:txBody>
      </p:sp>
      <p:sp>
        <p:nvSpPr>
          <p:cNvPr id="15" name="文本框 14">
            <a:extLst>
              <a:ext uri="{FF2B5EF4-FFF2-40B4-BE49-F238E27FC236}">
                <a16:creationId xmlns:a16="http://schemas.microsoft.com/office/drawing/2014/main" id="{2837FC02-924A-4601-A248-A65323D44BD9}"/>
              </a:ext>
            </a:extLst>
          </p:cNvPr>
          <p:cNvSpPr txBox="1"/>
          <p:nvPr/>
        </p:nvSpPr>
        <p:spPr>
          <a:xfrm>
            <a:off x="6355271" y="1665256"/>
            <a:ext cx="5089478" cy="2985433"/>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latin typeface="Segoe UI" panose="020B0502040204020203" pitchFamily="34" charset="0"/>
                <a:ea typeface="等线" panose="02010600030101010101" pitchFamily="2" charset="-122"/>
              </a:rPr>
              <a:t>Capabilities of the adversary</a:t>
            </a:r>
            <a:br>
              <a:rPr lang="en-US" altLang="zh-CN" sz="2000" b="1" dirty="0"/>
            </a:br>
            <a:r>
              <a:rPr lang="en-US" altLang="zh-CN" sz="2000" b="1" dirty="0">
                <a:latin typeface="Segoe UI" panose="020B0502040204020203" pitchFamily="34" charset="0"/>
                <a:ea typeface="等线" panose="02010600030101010101" pitchFamily="2" charset="-122"/>
              </a:rPr>
              <a:t> </a:t>
            </a:r>
            <a:br>
              <a:rPr lang="en-US" altLang="zh-CN" sz="2400" b="1" dirty="0"/>
            </a:br>
            <a:endParaRPr lang="en-US" altLang="zh-CN" sz="2400" b="1" dirty="0">
              <a:latin typeface="Segoe UI" panose="020B0502040204020203" pitchFamily="34" charset="0"/>
              <a:ea typeface="等线" panose="02010600030101010101" pitchFamily="2" charset="-122"/>
            </a:endParaRPr>
          </a:p>
          <a:p>
            <a:r>
              <a:rPr lang="en-US" altLang="zh-CN" sz="2400" b="1" dirty="0">
                <a:effectLst>
                  <a:outerShdw blurRad="38100" dist="38100" dir="2700000" algn="tl">
                    <a:srgbClr val="000000">
                      <a:alpha val="43137"/>
                    </a:srgbClr>
                  </a:outerShdw>
                </a:effectLst>
                <a:latin typeface="Segoe UI" panose="020B0502040204020203" pitchFamily="34" charset="0"/>
                <a:ea typeface="等线" panose="02010600030101010101" pitchFamily="2" charset="-122"/>
              </a:rPr>
              <a:t>Attacks</a:t>
            </a:r>
          </a:p>
          <a:p>
            <a:pPr marL="285750" indent="-285750">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Quantum attacks</a:t>
            </a:r>
          </a:p>
          <a:p>
            <a:pPr marL="285750" indent="-285750">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Extend the traditional attacks to the quantum setting</a:t>
            </a:r>
          </a:p>
          <a:p>
            <a:pPr marL="285750" indent="-285750">
              <a:buFont typeface="Arial" panose="020B0604020202020204" pitchFamily="34" charset="0"/>
              <a:buChar char="•"/>
            </a:pPr>
            <a:endParaRPr lang="en-US" altLang="zh-CN" sz="2400" dirty="0">
              <a:latin typeface="Segoe UI" panose="020B0502040204020203" pitchFamily="34" charset="0"/>
              <a:ea typeface="等线" panose="02010600030101010101" pitchFamily="2" charset="-122"/>
            </a:endParaRPr>
          </a:p>
        </p:txBody>
      </p:sp>
      <p:sp>
        <p:nvSpPr>
          <p:cNvPr id="16" name="文本框 15">
            <a:extLst>
              <a:ext uri="{FF2B5EF4-FFF2-40B4-BE49-F238E27FC236}">
                <a16:creationId xmlns:a16="http://schemas.microsoft.com/office/drawing/2014/main" id="{06C1DFA4-B6BA-4A33-848D-60DF8C097BA6}"/>
              </a:ext>
            </a:extLst>
          </p:cNvPr>
          <p:cNvSpPr txBox="1"/>
          <p:nvPr/>
        </p:nvSpPr>
        <p:spPr>
          <a:xfrm>
            <a:off x="4476136" y="5283223"/>
            <a:ext cx="6828502" cy="523220"/>
          </a:xfrm>
          <a:prstGeom prst="rect">
            <a:avLst/>
          </a:prstGeom>
          <a:noFill/>
        </p:spPr>
        <p:txBody>
          <a:bodyPr wrap="square">
            <a:spAutoFit/>
          </a:bodyPr>
          <a:lstStyle/>
          <a:p>
            <a:r>
              <a:rPr lang="en-US" altLang="zh-CN" sz="2800" b="1" dirty="0">
                <a:latin typeface="Segoe UI" panose="020B0502040204020203" pitchFamily="34" charset="0"/>
                <a:ea typeface="等线" panose="02010600030101010101" pitchFamily="2" charset="-122"/>
              </a:rPr>
              <a:t>comprehensive</a:t>
            </a:r>
            <a:endParaRPr lang="zh-CN" altLang="en-US" sz="2800" b="1" dirty="0">
              <a:latin typeface="Segoe UI" panose="020B0502040204020203" pitchFamily="34" charset="0"/>
              <a:ea typeface="等线" panose="02010600030101010101" pitchFamily="2" charset="-122"/>
            </a:endParaRPr>
          </a:p>
        </p:txBody>
      </p:sp>
      <p:sp>
        <p:nvSpPr>
          <p:cNvPr id="7" name="箭头: 下 6">
            <a:extLst>
              <a:ext uri="{FF2B5EF4-FFF2-40B4-BE49-F238E27FC236}">
                <a16:creationId xmlns:a16="http://schemas.microsoft.com/office/drawing/2014/main" id="{CFF1C086-72EA-445F-86A5-D35098B2FCED}"/>
              </a:ext>
            </a:extLst>
          </p:cNvPr>
          <p:cNvSpPr/>
          <p:nvPr/>
        </p:nvSpPr>
        <p:spPr>
          <a:xfrm>
            <a:off x="5251710" y="4581832"/>
            <a:ext cx="1170039" cy="61091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3125E5C-01B8-4C04-B83E-A68E22749391}"/>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235236</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韩永欣</a:t>
            </a:r>
          </a:p>
        </p:txBody>
      </p:sp>
    </p:spTree>
    <p:extLst>
      <p:ext uri="{BB962C8B-B14F-4D97-AF65-F5344CB8AC3E}">
        <p14:creationId xmlns:p14="http://schemas.microsoft.com/office/powerpoint/2010/main" val="932943162"/>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03</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707886"/>
          </a:xfrm>
          <a:prstGeom prst="rect">
            <a:avLst/>
          </a:prstGeom>
        </p:spPr>
        <p:txBody>
          <a:bodyPr wrap="square">
            <a:spAutoFit/>
          </a:bodyPr>
          <a:lstStyle/>
          <a:p>
            <a:pPr defTabSz="1219170">
              <a:defRPr/>
            </a:pPr>
            <a:r>
              <a:rPr lang="en-US" altLang="zh-CN" sz="40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Contribution</a:t>
            </a:r>
            <a:endParaRPr lang="zh-CN" altLang="en-US" sz="40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grpSp>
        <p:nvGrpSpPr>
          <p:cNvPr id="5" name="组合 4">
            <a:extLst>
              <a:ext uri="{FF2B5EF4-FFF2-40B4-BE49-F238E27FC236}">
                <a16:creationId xmlns:a16="http://schemas.microsoft.com/office/drawing/2014/main" id="{129DB395-F04C-514C-8553-DB91A6DFC4B9}"/>
              </a:ext>
            </a:extLst>
          </p:cNvPr>
          <p:cNvGrpSpPr/>
          <p:nvPr/>
        </p:nvGrpSpPr>
        <p:grpSpPr>
          <a:xfrm>
            <a:off x="3030944" y="4614656"/>
            <a:ext cx="1249680" cy="213360"/>
            <a:chOff x="929640" y="5638800"/>
            <a:chExt cx="1249680" cy="213360"/>
          </a:xfrm>
        </p:grpSpPr>
        <p:sp>
          <p:nvSpPr>
            <p:cNvPr id="6" name="椭圆 5">
              <a:extLst>
                <a:ext uri="{FF2B5EF4-FFF2-40B4-BE49-F238E27FC236}">
                  <a16:creationId xmlns:a16="http://schemas.microsoft.com/office/drawing/2014/main" id="{8EF1EC0C-7912-4741-A3B9-5F54C931A1A2}"/>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椭圆 6">
              <a:extLst>
                <a:ext uri="{FF2B5EF4-FFF2-40B4-BE49-F238E27FC236}">
                  <a16:creationId xmlns:a16="http://schemas.microsoft.com/office/drawing/2014/main" id="{7DAE58A2-2E76-3046-A9AD-EB2FAFA92919}"/>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椭圆 7">
              <a:extLst>
                <a:ext uri="{FF2B5EF4-FFF2-40B4-BE49-F238E27FC236}">
                  <a16:creationId xmlns:a16="http://schemas.microsoft.com/office/drawing/2014/main" id="{5CE0A823-2835-9945-A1D8-66887CBB7800}"/>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4177477870"/>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latin typeface="思源宋体" panose="02020400000000000000" pitchFamily="18" charset="-122"/>
                <a:ea typeface="思源宋体" panose="02020400000000000000" pitchFamily="18" charset="-122"/>
                <a:sym typeface="思源宋体" panose="02020400000000000000" pitchFamily="18" charset="-122"/>
              </a:rPr>
              <a:t>Contribution</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1" name="文本框 10">
            <a:extLst>
              <a:ext uri="{FF2B5EF4-FFF2-40B4-BE49-F238E27FC236}">
                <a16:creationId xmlns:a16="http://schemas.microsoft.com/office/drawing/2014/main" id="{A61B8707-683F-4B97-8445-6FDD1CD98A62}"/>
              </a:ext>
            </a:extLst>
          </p:cNvPr>
          <p:cNvSpPr txBox="1"/>
          <p:nvPr/>
        </p:nvSpPr>
        <p:spPr>
          <a:xfrm>
            <a:off x="993664" y="2090172"/>
            <a:ext cx="4195548" cy="2677656"/>
          </a:xfrm>
          <a:prstGeom prst="rect">
            <a:avLst/>
          </a:prstGeom>
          <a:noFill/>
        </p:spPr>
        <p:txBody>
          <a:bodyPr wrap="square" rtlCol="0">
            <a:spAutoFit/>
          </a:bodyPr>
          <a:lstStyle/>
          <a:p>
            <a:r>
              <a:rPr lang="en-US" altLang="zh-CN" sz="2400" b="1" dirty="0">
                <a:effectLst/>
                <a:latin typeface="Segoe UI" panose="020B0502040204020203" pitchFamily="34" charset="0"/>
                <a:ea typeface="等线" panose="02010600030101010101" pitchFamily="2" charset="-122"/>
              </a:rPr>
              <a:t>Quantum2FA</a:t>
            </a:r>
          </a:p>
          <a:p>
            <a:endParaRPr lang="en-US" altLang="zh-CN" sz="2400" dirty="0">
              <a:effectLst/>
              <a:latin typeface="Segoe UI" panose="020B0502040204020203" pitchFamily="34" charset="0"/>
              <a:ea typeface="等线" panose="02010600030101010101" pitchFamily="2" charset="-122"/>
            </a:endParaRPr>
          </a:p>
          <a:p>
            <a:r>
              <a:rPr lang="en-US" altLang="zh-CN" sz="2400" b="1" dirty="0">
                <a:effectLst>
                  <a:outerShdw blurRad="38100" dist="38100" dir="2700000" algn="tl">
                    <a:srgbClr val="000000">
                      <a:alpha val="43137"/>
                    </a:srgbClr>
                  </a:outerShdw>
                </a:effectLst>
                <a:latin typeface="Segoe UI" panose="020B0502040204020203" pitchFamily="34" charset="0"/>
                <a:ea typeface="等线" panose="02010600030101010101" pitchFamily="2" charset="-122"/>
              </a:rPr>
              <a:t>4 parts: </a:t>
            </a:r>
          </a:p>
          <a:p>
            <a:pPr marL="285750" indent="-285750">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Registration </a:t>
            </a:r>
          </a:p>
          <a:p>
            <a:pPr marL="285750" indent="-285750">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Log-in </a:t>
            </a:r>
          </a:p>
          <a:p>
            <a:pPr marL="285750" indent="-285750">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Verification </a:t>
            </a:r>
          </a:p>
          <a:p>
            <a:pPr marL="285750" indent="-285750">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Password-changing </a:t>
            </a:r>
          </a:p>
        </p:txBody>
      </p:sp>
      <p:sp>
        <p:nvSpPr>
          <p:cNvPr id="12" name="文本框 11">
            <a:extLst>
              <a:ext uri="{FF2B5EF4-FFF2-40B4-BE49-F238E27FC236}">
                <a16:creationId xmlns:a16="http://schemas.microsoft.com/office/drawing/2014/main" id="{05781E44-F087-4DF4-B38F-3C2F186D429B}"/>
              </a:ext>
            </a:extLst>
          </p:cNvPr>
          <p:cNvSpPr txBox="1"/>
          <p:nvPr/>
        </p:nvSpPr>
        <p:spPr>
          <a:xfrm>
            <a:off x="5189212" y="2051926"/>
            <a:ext cx="6145940"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Security based on the </a:t>
            </a:r>
            <a:r>
              <a:rPr lang="en-US" altLang="zh-CN" sz="2400" dirty="0">
                <a:effectLst>
                  <a:outerShdw blurRad="38100" dist="38100" dir="2700000" algn="tl">
                    <a:srgbClr val="000000">
                      <a:alpha val="43137"/>
                    </a:srgbClr>
                  </a:outerShdw>
                </a:effectLst>
                <a:latin typeface="Segoe UI" panose="020B0502040204020203" pitchFamily="34" charset="0"/>
                <a:ea typeface="等线" panose="02010600030101010101" pitchFamily="2" charset="-122"/>
              </a:rPr>
              <a:t>Ring-LWE problem </a:t>
            </a:r>
          </a:p>
          <a:p>
            <a:pPr marL="285750" indent="-285750">
              <a:buFont typeface="Arial" panose="020B0604020202020204" pitchFamily="34" charset="0"/>
              <a:buChar char="•"/>
            </a:pPr>
            <a:endParaRPr lang="en-US" altLang="zh-CN" sz="2400" dirty="0">
              <a:effectLst/>
              <a:latin typeface="Segoe UI" panose="020B0502040204020203" pitchFamily="34" charset="0"/>
              <a:ea typeface="等线" panose="02010600030101010101" pitchFamily="2" charset="-122"/>
            </a:endParaRPr>
          </a:p>
          <a:p>
            <a:r>
              <a:rPr lang="en-US" altLang="zh-CN" sz="2400" b="1" dirty="0">
                <a:effectLst>
                  <a:outerShdw blurRad="38100" dist="38100" dir="2700000" algn="tl">
                    <a:srgbClr val="000000">
                      <a:alpha val="43137"/>
                    </a:srgbClr>
                  </a:outerShdw>
                </a:effectLst>
                <a:latin typeface="Segoe UI" panose="020B0502040204020203" pitchFamily="34" charset="0"/>
                <a:ea typeface="等线" panose="02010600030101010101" pitchFamily="2" charset="-122"/>
              </a:rPr>
              <a:t>Formal security analysis: </a:t>
            </a:r>
          </a:p>
          <a:p>
            <a:pPr marL="342900" indent="-342900">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Secure against attacks from both classical and quantum computers </a:t>
            </a:r>
          </a:p>
          <a:p>
            <a:pPr marL="342900" indent="-342900">
              <a:buFont typeface="Arial" panose="020B0604020202020204" pitchFamily="34" charset="0"/>
              <a:buChar char="•"/>
            </a:pPr>
            <a:endParaRPr lang="en-US" altLang="zh-CN" sz="2400" dirty="0">
              <a:effectLst/>
              <a:latin typeface="Segoe UI" panose="020B0502040204020203" pitchFamily="34" charset="0"/>
              <a:ea typeface="等线" panose="02010600030101010101" pitchFamily="2" charset="-122"/>
            </a:endParaRPr>
          </a:p>
          <a:p>
            <a:r>
              <a:rPr lang="en-US" altLang="zh-CN" sz="2400" b="1" dirty="0">
                <a:effectLst>
                  <a:outerShdw blurRad="38100" dist="38100" dir="2700000" algn="tl">
                    <a:srgbClr val="000000">
                      <a:alpha val="43137"/>
                    </a:srgbClr>
                  </a:outerShdw>
                </a:effectLst>
                <a:latin typeface="Segoe UI" panose="020B0502040204020203" pitchFamily="34" charset="0"/>
                <a:ea typeface="等线" panose="02010600030101010101" pitchFamily="2" charset="-122"/>
              </a:rPr>
              <a:t>Implementation:</a:t>
            </a:r>
          </a:p>
          <a:p>
            <a:pPr marL="285750" indent="-285750">
              <a:buFont typeface="Arial" panose="020B0604020202020204" pitchFamily="34" charset="0"/>
              <a:buChar char="•"/>
            </a:pPr>
            <a:r>
              <a:rPr lang="en-US" altLang="zh-CN" sz="2400" dirty="0">
                <a:latin typeface="Segoe UI" panose="020B0502040204020203" pitchFamily="34" charset="0"/>
                <a:ea typeface="等线" panose="02010600030101010101" pitchFamily="2" charset="-122"/>
              </a:rPr>
              <a:t>M</a:t>
            </a:r>
            <a:r>
              <a:rPr lang="en-US" altLang="zh-CN" sz="2400" dirty="0">
                <a:effectLst/>
                <a:latin typeface="Segoe UI" panose="020B0502040204020203" pitchFamily="34" charset="0"/>
                <a:ea typeface="等线" panose="02010600030101010101" pitchFamily="2" charset="-122"/>
              </a:rPr>
              <a:t>ore secure </a:t>
            </a:r>
          </a:p>
          <a:p>
            <a:pPr marL="285750" indent="-285750">
              <a:buFont typeface="Arial" panose="020B0604020202020204" pitchFamily="34" charset="0"/>
              <a:buChar char="•"/>
            </a:pPr>
            <a:r>
              <a:rPr lang="en-US" altLang="zh-CN" sz="2400" dirty="0">
                <a:latin typeface="Segoe UI" panose="020B0502040204020203" pitchFamily="34" charset="0"/>
                <a:ea typeface="等线" panose="02010600030101010101" pitchFamily="2" charset="-122"/>
              </a:rPr>
              <a:t>O</a:t>
            </a:r>
            <a:r>
              <a:rPr lang="en-US" altLang="zh-CN" sz="2400" dirty="0">
                <a:effectLst/>
                <a:latin typeface="Segoe UI" panose="020B0502040204020203" pitchFamily="34" charset="0"/>
                <a:ea typeface="等线" panose="02010600030101010101" pitchFamily="2" charset="-122"/>
              </a:rPr>
              <a:t>ffers better computation efficiency</a:t>
            </a:r>
          </a:p>
        </p:txBody>
      </p:sp>
      <p:sp>
        <p:nvSpPr>
          <p:cNvPr id="13" name="矩形 12">
            <a:extLst>
              <a:ext uri="{FF2B5EF4-FFF2-40B4-BE49-F238E27FC236}">
                <a16:creationId xmlns:a16="http://schemas.microsoft.com/office/drawing/2014/main" id="{025DF546-0592-4444-9C21-A0670D649E03}"/>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235236</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韩永欣</a:t>
            </a:r>
          </a:p>
        </p:txBody>
      </p:sp>
    </p:spTree>
    <p:extLst>
      <p:ext uri="{BB962C8B-B14F-4D97-AF65-F5344CB8AC3E}">
        <p14:creationId xmlns:p14="http://schemas.microsoft.com/office/powerpoint/2010/main" val="2491253854"/>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04</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707886"/>
          </a:xfrm>
          <a:prstGeom prst="rect">
            <a:avLst/>
          </a:prstGeom>
        </p:spPr>
        <p:txBody>
          <a:bodyPr wrap="square">
            <a:spAutoFit/>
          </a:bodyPr>
          <a:lstStyle/>
          <a:p>
            <a:pPr defTabSz="1219170">
              <a:defRPr/>
            </a:pPr>
            <a:r>
              <a:rPr lang="en-US" altLang="zh-CN" sz="40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Conclusion</a:t>
            </a:r>
            <a:endParaRPr lang="zh-CN" altLang="en-US" sz="40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grpSp>
        <p:nvGrpSpPr>
          <p:cNvPr id="5" name="组合 4">
            <a:extLst>
              <a:ext uri="{FF2B5EF4-FFF2-40B4-BE49-F238E27FC236}">
                <a16:creationId xmlns:a16="http://schemas.microsoft.com/office/drawing/2014/main" id="{129DB395-F04C-514C-8553-DB91A6DFC4B9}"/>
              </a:ext>
            </a:extLst>
          </p:cNvPr>
          <p:cNvGrpSpPr/>
          <p:nvPr/>
        </p:nvGrpSpPr>
        <p:grpSpPr>
          <a:xfrm>
            <a:off x="3030944" y="4614656"/>
            <a:ext cx="1249680" cy="213360"/>
            <a:chOff x="929640" y="5638800"/>
            <a:chExt cx="1249680" cy="213360"/>
          </a:xfrm>
        </p:grpSpPr>
        <p:sp>
          <p:nvSpPr>
            <p:cNvPr id="6" name="椭圆 5">
              <a:extLst>
                <a:ext uri="{FF2B5EF4-FFF2-40B4-BE49-F238E27FC236}">
                  <a16:creationId xmlns:a16="http://schemas.microsoft.com/office/drawing/2014/main" id="{8EF1EC0C-7912-4741-A3B9-5F54C931A1A2}"/>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椭圆 6">
              <a:extLst>
                <a:ext uri="{FF2B5EF4-FFF2-40B4-BE49-F238E27FC236}">
                  <a16:creationId xmlns:a16="http://schemas.microsoft.com/office/drawing/2014/main" id="{7DAE58A2-2E76-3046-A9AD-EB2FAFA92919}"/>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8" name="椭圆 7">
              <a:extLst>
                <a:ext uri="{FF2B5EF4-FFF2-40B4-BE49-F238E27FC236}">
                  <a16:creationId xmlns:a16="http://schemas.microsoft.com/office/drawing/2014/main" id="{5CE0A823-2835-9945-A1D8-66887CBB7800}"/>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spTree>
    <p:extLst>
      <p:ext uri="{BB962C8B-B14F-4D97-AF65-F5344CB8AC3E}">
        <p14:creationId xmlns:p14="http://schemas.microsoft.com/office/powerpoint/2010/main" val="1032643607"/>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4E45814-25D5-4F70-9432-237EFECC5BF3}"/>
              </a:ext>
            </a:extLst>
          </p:cNvPr>
          <p:cNvGrpSpPr/>
          <p:nvPr/>
        </p:nvGrpSpPr>
        <p:grpSpPr>
          <a:xfrm>
            <a:off x="5606044" y="1783448"/>
            <a:ext cx="4302588" cy="3421839"/>
            <a:chOff x="1515456" y="1728777"/>
            <a:chExt cx="4302588" cy="3421839"/>
          </a:xfrm>
        </p:grpSpPr>
        <p:grpSp>
          <p:nvGrpSpPr>
            <p:cNvPr id="8" name="กลุ่ม 73">
              <a:extLst>
                <a:ext uri="{FF2B5EF4-FFF2-40B4-BE49-F238E27FC236}">
                  <a16:creationId xmlns:a16="http://schemas.microsoft.com/office/drawing/2014/main" id="{313F9928-E725-4FE3-B759-A14997DC4F0B}"/>
                </a:ext>
              </a:extLst>
            </p:cNvPr>
            <p:cNvGrpSpPr/>
            <p:nvPr/>
          </p:nvGrpSpPr>
          <p:grpSpPr>
            <a:xfrm>
              <a:off x="2481333" y="1728777"/>
              <a:ext cx="3336711" cy="443666"/>
              <a:chOff x="9796085" y="5736550"/>
              <a:chExt cx="6673417" cy="887331"/>
            </a:xfrm>
          </p:grpSpPr>
          <p:sp>
            <p:nvSpPr>
              <p:cNvPr id="20" name="Round Same Side Corner Rectangle 59">
                <a:extLst>
                  <a:ext uri="{FF2B5EF4-FFF2-40B4-BE49-F238E27FC236}">
                    <a16:creationId xmlns:a16="http://schemas.microsoft.com/office/drawing/2014/main" id="{A7B2F0D3-0007-4F4E-A83B-36C4E75E0EE1}"/>
                  </a:ext>
                </a:extLst>
              </p:cNvPr>
              <p:cNvSpPr/>
              <p:nvPr/>
            </p:nvSpPr>
            <p:spPr>
              <a:xfrm rot="5400000">
                <a:off x="12655543" y="2877092"/>
                <a:ext cx="887331" cy="6606248"/>
              </a:xfrm>
              <a:prstGeom prst="round2SameRect">
                <a:avLst>
                  <a:gd name="adj1" fmla="val 4747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21" name="TextBox 75">
                <a:extLst>
                  <a:ext uri="{FF2B5EF4-FFF2-40B4-BE49-F238E27FC236}">
                    <a16:creationId xmlns:a16="http://schemas.microsoft.com/office/drawing/2014/main" id="{04DBA282-C568-42A2-8367-242061E1EE9D}"/>
                  </a:ext>
                </a:extLst>
              </p:cNvPr>
              <p:cNvSpPr txBox="1"/>
              <p:nvPr/>
            </p:nvSpPr>
            <p:spPr>
              <a:xfrm>
                <a:off x="9863251" y="5872438"/>
                <a:ext cx="6606251" cy="615553"/>
              </a:xfrm>
              <a:prstGeom prst="rect">
                <a:avLst/>
              </a:prstGeom>
              <a:noFill/>
            </p:spPr>
            <p:txBody>
              <a:bodyPr wrap="square" lIns="0" tIns="0" rIns="0" bIns="0" rtlCol="0">
                <a:spAutoFit/>
              </a:bodyPr>
              <a:lstStyle/>
              <a:p>
                <a:pPr algn="ctr"/>
                <a:r>
                  <a:rPr lang="en-US" sz="20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Identity authentication</a:t>
                </a:r>
              </a:p>
            </p:txBody>
          </p:sp>
        </p:grpSp>
        <p:grpSp>
          <p:nvGrpSpPr>
            <p:cNvPr id="9" name="กลุ่ม 77">
              <a:extLst>
                <a:ext uri="{FF2B5EF4-FFF2-40B4-BE49-F238E27FC236}">
                  <a16:creationId xmlns:a16="http://schemas.microsoft.com/office/drawing/2014/main" id="{CFA62E67-28C2-488D-B868-8E469644877F}"/>
                </a:ext>
              </a:extLst>
            </p:cNvPr>
            <p:cNvGrpSpPr/>
            <p:nvPr/>
          </p:nvGrpSpPr>
          <p:grpSpPr>
            <a:xfrm>
              <a:off x="2481332" y="3247567"/>
              <a:ext cx="3278055" cy="443667"/>
              <a:chOff x="9821700" y="5824633"/>
              <a:chExt cx="6556108" cy="887332"/>
            </a:xfrm>
          </p:grpSpPr>
          <p:sp>
            <p:nvSpPr>
              <p:cNvPr id="18" name="Round Same Side Corner Rectangle 59">
                <a:extLst>
                  <a:ext uri="{FF2B5EF4-FFF2-40B4-BE49-F238E27FC236}">
                    <a16:creationId xmlns:a16="http://schemas.microsoft.com/office/drawing/2014/main" id="{27002D52-4E67-4FAD-99A8-68E2728C5C56}"/>
                  </a:ext>
                </a:extLst>
              </p:cNvPr>
              <p:cNvSpPr/>
              <p:nvPr/>
            </p:nvSpPr>
            <p:spPr>
              <a:xfrm rot="5400000">
                <a:off x="12656088" y="2990245"/>
                <a:ext cx="887332" cy="655610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9" name="TextBox 79">
                <a:extLst>
                  <a:ext uri="{FF2B5EF4-FFF2-40B4-BE49-F238E27FC236}">
                    <a16:creationId xmlns:a16="http://schemas.microsoft.com/office/drawing/2014/main" id="{BD5FE0F7-E808-4C49-8ECF-665FB6FEDA66}"/>
                  </a:ext>
                </a:extLst>
              </p:cNvPr>
              <p:cNvSpPr txBox="1"/>
              <p:nvPr/>
            </p:nvSpPr>
            <p:spPr>
              <a:xfrm>
                <a:off x="9821700" y="5960521"/>
                <a:ext cx="3831859" cy="615553"/>
              </a:xfrm>
              <a:prstGeom prst="rect">
                <a:avLst/>
              </a:prstGeom>
              <a:noFill/>
            </p:spPr>
            <p:txBody>
              <a:bodyPr wrap="square" lIns="0" tIns="0" rIns="0" bIns="0" rtlCol="0">
                <a:spAutoFit/>
              </a:bodyPr>
              <a:lstStyle/>
              <a:p>
                <a:pPr algn="ctr"/>
                <a:r>
                  <a:rPr lang="en-US" altLang="zh-CN" sz="2000" b="1" dirty="0">
                    <a:solidFill>
                      <a:schemeClr val="bg1"/>
                    </a:solidFill>
                    <a:ea typeface="思源宋体" panose="02020400000000000000" pitchFamily="18" charset="-122"/>
                  </a:rPr>
                  <a:t>Blockchain</a:t>
                </a:r>
              </a:p>
            </p:txBody>
          </p:sp>
        </p:grpSp>
        <p:grpSp>
          <p:nvGrpSpPr>
            <p:cNvPr id="10" name="กลุ่ม 81">
              <a:extLst>
                <a:ext uri="{FF2B5EF4-FFF2-40B4-BE49-F238E27FC236}">
                  <a16:creationId xmlns:a16="http://schemas.microsoft.com/office/drawing/2014/main" id="{A3F068D4-01B9-4DF7-B1F7-D6C66232DCF5}"/>
                </a:ext>
              </a:extLst>
            </p:cNvPr>
            <p:cNvGrpSpPr/>
            <p:nvPr/>
          </p:nvGrpSpPr>
          <p:grpSpPr>
            <a:xfrm>
              <a:off x="2498630" y="4706949"/>
              <a:ext cx="3205345" cy="443667"/>
              <a:chOff x="9797411" y="5570257"/>
              <a:chExt cx="6410686" cy="887329"/>
            </a:xfrm>
          </p:grpSpPr>
          <p:sp>
            <p:nvSpPr>
              <p:cNvPr id="16" name="Round Same Side Corner Rectangle 59">
                <a:extLst>
                  <a:ext uri="{FF2B5EF4-FFF2-40B4-BE49-F238E27FC236}">
                    <a16:creationId xmlns:a16="http://schemas.microsoft.com/office/drawing/2014/main" id="{A6981EFE-5555-489E-96E0-303EC4BBA00B}"/>
                  </a:ext>
                </a:extLst>
              </p:cNvPr>
              <p:cNvSpPr/>
              <p:nvPr/>
            </p:nvSpPr>
            <p:spPr>
              <a:xfrm rot="5400000">
                <a:off x="12559089" y="2808579"/>
                <a:ext cx="887329" cy="6410686"/>
              </a:xfrm>
              <a:prstGeom prst="round2SameRect">
                <a:avLst>
                  <a:gd name="adj1" fmla="val 45701"/>
                  <a:gd name="adj2" fmla="val 50000"/>
                </a:avLst>
              </a:prstGeom>
              <a:solidFill>
                <a:srgbClr val="245C7D"/>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a:endParaRPr lang="bg-BG" sz="9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7" name="TextBox 83">
                <a:extLst>
                  <a:ext uri="{FF2B5EF4-FFF2-40B4-BE49-F238E27FC236}">
                    <a16:creationId xmlns:a16="http://schemas.microsoft.com/office/drawing/2014/main" id="{0CC1D59E-EB9E-4251-98D8-0831848EBA99}"/>
                  </a:ext>
                </a:extLst>
              </p:cNvPr>
              <p:cNvSpPr txBox="1"/>
              <p:nvPr/>
            </p:nvSpPr>
            <p:spPr>
              <a:xfrm>
                <a:off x="10076865" y="5713104"/>
                <a:ext cx="4688157" cy="615554"/>
              </a:xfrm>
              <a:prstGeom prst="rect">
                <a:avLst/>
              </a:prstGeom>
              <a:noFill/>
            </p:spPr>
            <p:txBody>
              <a:bodyPr wrap="square" lIns="0" tIns="0" rIns="0" bIns="0" rtlCol="0">
                <a:spAutoFit/>
              </a:bodyPr>
              <a:lstStyle/>
              <a:p>
                <a:pPr algn="ctr"/>
                <a:r>
                  <a:rPr lang="en-US" sz="2000" b="1" dirty="0">
                    <a:solidFill>
                      <a:schemeClr val="bg1"/>
                    </a:solidFill>
                    <a:latin typeface="思源宋体" panose="02020400000000000000" pitchFamily="18" charset="-122"/>
                    <a:ea typeface="思源宋体" panose="02020400000000000000" pitchFamily="18" charset="-122"/>
                    <a:cs typeface="Lato Regular"/>
                    <a:sym typeface="思源宋体" panose="02020400000000000000" pitchFamily="18" charset="-122"/>
                  </a:rPr>
                  <a:t>System security</a:t>
                </a:r>
              </a:p>
            </p:txBody>
          </p:sp>
        </p:grpSp>
        <p:sp>
          <p:nvSpPr>
            <p:cNvPr id="12" name="Freeform 19">
              <a:extLst>
                <a:ext uri="{FF2B5EF4-FFF2-40B4-BE49-F238E27FC236}">
                  <a16:creationId xmlns:a16="http://schemas.microsoft.com/office/drawing/2014/main" id="{62044AB8-C1CD-4781-843E-C032A81E26FB}"/>
                </a:ext>
              </a:extLst>
            </p:cNvPr>
            <p:cNvSpPr>
              <a:spLocks noEditPoints="1"/>
            </p:cNvSpPr>
            <p:nvPr/>
          </p:nvSpPr>
          <p:spPr bwMode="auto">
            <a:xfrm>
              <a:off x="1515456" y="1777350"/>
              <a:ext cx="173038" cy="174625"/>
            </a:xfrm>
            <a:custGeom>
              <a:avLst/>
              <a:gdLst>
                <a:gd name="T0" fmla="*/ 77 w 88"/>
                <a:gd name="T1" fmla="*/ 55 h 89"/>
                <a:gd name="T2" fmla="*/ 88 w 88"/>
                <a:gd name="T3" fmla="*/ 48 h 89"/>
                <a:gd name="T4" fmla="*/ 81 w 88"/>
                <a:gd name="T5" fmla="*/ 34 h 89"/>
                <a:gd name="T6" fmla="*/ 76 w 88"/>
                <a:gd name="T7" fmla="*/ 33 h 89"/>
                <a:gd name="T8" fmla="*/ 75 w 88"/>
                <a:gd name="T9" fmla="*/ 28 h 89"/>
                <a:gd name="T10" fmla="*/ 78 w 88"/>
                <a:gd name="T11" fmla="*/ 16 h 89"/>
                <a:gd name="T12" fmla="*/ 68 w 88"/>
                <a:gd name="T13" fmla="*/ 9 h 89"/>
                <a:gd name="T14" fmla="*/ 60 w 88"/>
                <a:gd name="T15" fmla="*/ 14 h 89"/>
                <a:gd name="T16" fmla="*/ 59 w 88"/>
                <a:gd name="T17" fmla="*/ 14 h 89"/>
                <a:gd name="T18" fmla="*/ 54 w 88"/>
                <a:gd name="T19" fmla="*/ 11 h 89"/>
                <a:gd name="T20" fmla="*/ 47 w 88"/>
                <a:gd name="T21" fmla="*/ 0 h 89"/>
                <a:gd name="T22" fmla="*/ 34 w 88"/>
                <a:gd name="T23" fmla="*/ 7 h 89"/>
                <a:gd name="T24" fmla="*/ 33 w 88"/>
                <a:gd name="T25" fmla="*/ 12 h 89"/>
                <a:gd name="T26" fmla="*/ 29 w 88"/>
                <a:gd name="T27" fmla="*/ 14 h 89"/>
                <a:gd name="T28" fmla="*/ 25 w 88"/>
                <a:gd name="T29" fmla="*/ 11 h 89"/>
                <a:gd name="T30" fmla="*/ 15 w 88"/>
                <a:gd name="T31" fmla="*/ 11 h 89"/>
                <a:gd name="T32" fmla="*/ 10 w 88"/>
                <a:gd name="T33" fmla="*/ 25 h 89"/>
                <a:gd name="T34" fmla="*/ 13 w 88"/>
                <a:gd name="T35" fmla="*/ 30 h 89"/>
                <a:gd name="T36" fmla="*/ 11 w 88"/>
                <a:gd name="T37" fmla="*/ 34 h 89"/>
                <a:gd name="T38" fmla="*/ 0 w 88"/>
                <a:gd name="T39" fmla="*/ 41 h 89"/>
                <a:gd name="T40" fmla="*/ 7 w 88"/>
                <a:gd name="T41" fmla="*/ 55 h 89"/>
                <a:gd name="T42" fmla="*/ 12 w 88"/>
                <a:gd name="T43" fmla="*/ 56 h 89"/>
                <a:gd name="T44" fmla="*/ 13 w 88"/>
                <a:gd name="T45" fmla="*/ 61 h 89"/>
                <a:gd name="T46" fmla="*/ 8 w 88"/>
                <a:gd name="T47" fmla="*/ 69 h 89"/>
                <a:gd name="T48" fmla="*/ 15 w 88"/>
                <a:gd name="T49" fmla="*/ 78 h 89"/>
                <a:gd name="T50" fmla="*/ 25 w 88"/>
                <a:gd name="T51" fmla="*/ 78 h 89"/>
                <a:gd name="T52" fmla="*/ 29 w 88"/>
                <a:gd name="T53" fmla="*/ 75 h 89"/>
                <a:gd name="T54" fmla="*/ 33 w 88"/>
                <a:gd name="T55" fmla="*/ 77 h 89"/>
                <a:gd name="T56" fmla="*/ 34 w 88"/>
                <a:gd name="T57" fmla="*/ 82 h 89"/>
                <a:gd name="T58" fmla="*/ 47 w 88"/>
                <a:gd name="T59" fmla="*/ 89 h 89"/>
                <a:gd name="T60" fmla="*/ 54 w 88"/>
                <a:gd name="T61" fmla="*/ 78 h 89"/>
                <a:gd name="T62" fmla="*/ 59 w 88"/>
                <a:gd name="T63" fmla="*/ 75 h 89"/>
                <a:gd name="T64" fmla="*/ 60 w 88"/>
                <a:gd name="T65" fmla="*/ 75 h 89"/>
                <a:gd name="T66" fmla="*/ 68 w 88"/>
                <a:gd name="T67" fmla="*/ 80 h 89"/>
                <a:gd name="T68" fmla="*/ 78 w 88"/>
                <a:gd name="T69" fmla="*/ 73 h 89"/>
                <a:gd name="T70" fmla="*/ 75 w 88"/>
                <a:gd name="T71" fmla="*/ 61 h 89"/>
                <a:gd name="T72" fmla="*/ 76 w 88"/>
                <a:gd name="T73" fmla="*/ 56 h 89"/>
                <a:gd name="T74" fmla="*/ 44 w 88"/>
                <a:gd name="T75" fmla="*/ 58 h 89"/>
                <a:gd name="T76" fmla="*/ 44 w 88"/>
                <a:gd name="T77" fmla="*/ 31 h 89"/>
                <a:gd name="T78" fmla="*/ 57 w 88"/>
                <a:gd name="T79" fmla="*/ 4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 h="89">
                  <a:moveTo>
                    <a:pt x="76" y="56"/>
                  </a:moveTo>
                  <a:cubicBezTo>
                    <a:pt x="76" y="55"/>
                    <a:pt x="77" y="55"/>
                    <a:pt x="77" y="55"/>
                  </a:cubicBezTo>
                  <a:cubicBezTo>
                    <a:pt x="81" y="55"/>
                    <a:pt x="81" y="55"/>
                    <a:pt x="81" y="55"/>
                  </a:cubicBezTo>
                  <a:cubicBezTo>
                    <a:pt x="85" y="55"/>
                    <a:pt x="88" y="52"/>
                    <a:pt x="88" y="48"/>
                  </a:cubicBezTo>
                  <a:cubicBezTo>
                    <a:pt x="88" y="41"/>
                    <a:pt x="88" y="41"/>
                    <a:pt x="88" y="41"/>
                  </a:cubicBezTo>
                  <a:cubicBezTo>
                    <a:pt x="88" y="37"/>
                    <a:pt x="85" y="34"/>
                    <a:pt x="81" y="34"/>
                  </a:cubicBezTo>
                  <a:cubicBezTo>
                    <a:pt x="77" y="34"/>
                    <a:pt x="77" y="34"/>
                    <a:pt x="77" y="34"/>
                  </a:cubicBezTo>
                  <a:cubicBezTo>
                    <a:pt x="77" y="34"/>
                    <a:pt x="76" y="34"/>
                    <a:pt x="76" y="33"/>
                  </a:cubicBezTo>
                  <a:cubicBezTo>
                    <a:pt x="76" y="32"/>
                    <a:pt x="75" y="31"/>
                    <a:pt x="75" y="30"/>
                  </a:cubicBezTo>
                  <a:cubicBezTo>
                    <a:pt x="74" y="29"/>
                    <a:pt x="74" y="29"/>
                    <a:pt x="75" y="28"/>
                  </a:cubicBezTo>
                  <a:cubicBezTo>
                    <a:pt x="78" y="25"/>
                    <a:pt x="78" y="25"/>
                    <a:pt x="78" y="25"/>
                  </a:cubicBezTo>
                  <a:cubicBezTo>
                    <a:pt x="80" y="23"/>
                    <a:pt x="80" y="18"/>
                    <a:pt x="78" y="16"/>
                  </a:cubicBezTo>
                  <a:cubicBezTo>
                    <a:pt x="73" y="11"/>
                    <a:pt x="73" y="11"/>
                    <a:pt x="73" y="11"/>
                  </a:cubicBezTo>
                  <a:cubicBezTo>
                    <a:pt x="72" y="10"/>
                    <a:pt x="70" y="9"/>
                    <a:pt x="68" y="9"/>
                  </a:cubicBezTo>
                  <a:cubicBezTo>
                    <a:pt x="66" y="9"/>
                    <a:pt x="64" y="10"/>
                    <a:pt x="63" y="11"/>
                  </a:cubicBezTo>
                  <a:cubicBezTo>
                    <a:pt x="60" y="14"/>
                    <a:pt x="60" y="14"/>
                    <a:pt x="60" y="14"/>
                  </a:cubicBezTo>
                  <a:cubicBezTo>
                    <a:pt x="60" y="14"/>
                    <a:pt x="60" y="14"/>
                    <a:pt x="59" y="14"/>
                  </a:cubicBezTo>
                  <a:cubicBezTo>
                    <a:pt x="59" y="14"/>
                    <a:pt x="59" y="14"/>
                    <a:pt x="59" y="14"/>
                  </a:cubicBezTo>
                  <a:cubicBezTo>
                    <a:pt x="57" y="13"/>
                    <a:pt x="56" y="13"/>
                    <a:pt x="55" y="12"/>
                  </a:cubicBezTo>
                  <a:cubicBezTo>
                    <a:pt x="55" y="12"/>
                    <a:pt x="54" y="12"/>
                    <a:pt x="54" y="11"/>
                  </a:cubicBezTo>
                  <a:cubicBezTo>
                    <a:pt x="54" y="7"/>
                    <a:pt x="54" y="7"/>
                    <a:pt x="54" y="7"/>
                  </a:cubicBezTo>
                  <a:cubicBezTo>
                    <a:pt x="54" y="3"/>
                    <a:pt x="51" y="0"/>
                    <a:pt x="47" y="0"/>
                  </a:cubicBezTo>
                  <a:cubicBezTo>
                    <a:pt x="41" y="0"/>
                    <a:pt x="41" y="0"/>
                    <a:pt x="41" y="0"/>
                  </a:cubicBezTo>
                  <a:cubicBezTo>
                    <a:pt x="37" y="0"/>
                    <a:pt x="34" y="3"/>
                    <a:pt x="34" y="7"/>
                  </a:cubicBezTo>
                  <a:cubicBezTo>
                    <a:pt x="34" y="11"/>
                    <a:pt x="34" y="11"/>
                    <a:pt x="34" y="11"/>
                  </a:cubicBezTo>
                  <a:cubicBezTo>
                    <a:pt x="34" y="12"/>
                    <a:pt x="33" y="12"/>
                    <a:pt x="33" y="12"/>
                  </a:cubicBezTo>
                  <a:cubicBezTo>
                    <a:pt x="31" y="13"/>
                    <a:pt x="30" y="13"/>
                    <a:pt x="29" y="14"/>
                  </a:cubicBezTo>
                  <a:cubicBezTo>
                    <a:pt x="29" y="14"/>
                    <a:pt x="29" y="14"/>
                    <a:pt x="29" y="14"/>
                  </a:cubicBezTo>
                  <a:cubicBezTo>
                    <a:pt x="28" y="14"/>
                    <a:pt x="28" y="14"/>
                    <a:pt x="28" y="14"/>
                  </a:cubicBezTo>
                  <a:cubicBezTo>
                    <a:pt x="25" y="11"/>
                    <a:pt x="25" y="11"/>
                    <a:pt x="25" y="11"/>
                  </a:cubicBezTo>
                  <a:cubicBezTo>
                    <a:pt x="23" y="10"/>
                    <a:pt x="22" y="9"/>
                    <a:pt x="20" y="9"/>
                  </a:cubicBezTo>
                  <a:cubicBezTo>
                    <a:pt x="18" y="9"/>
                    <a:pt x="16" y="10"/>
                    <a:pt x="15" y="11"/>
                  </a:cubicBezTo>
                  <a:cubicBezTo>
                    <a:pt x="10" y="16"/>
                    <a:pt x="10" y="16"/>
                    <a:pt x="10" y="16"/>
                  </a:cubicBezTo>
                  <a:cubicBezTo>
                    <a:pt x="8" y="18"/>
                    <a:pt x="8" y="23"/>
                    <a:pt x="10" y="25"/>
                  </a:cubicBezTo>
                  <a:cubicBezTo>
                    <a:pt x="13" y="28"/>
                    <a:pt x="13" y="28"/>
                    <a:pt x="13" y="28"/>
                  </a:cubicBezTo>
                  <a:cubicBezTo>
                    <a:pt x="13" y="29"/>
                    <a:pt x="14" y="29"/>
                    <a:pt x="13" y="30"/>
                  </a:cubicBezTo>
                  <a:cubicBezTo>
                    <a:pt x="13" y="31"/>
                    <a:pt x="12" y="32"/>
                    <a:pt x="12" y="33"/>
                  </a:cubicBezTo>
                  <a:cubicBezTo>
                    <a:pt x="12" y="34"/>
                    <a:pt x="11" y="34"/>
                    <a:pt x="11" y="34"/>
                  </a:cubicBezTo>
                  <a:cubicBezTo>
                    <a:pt x="7" y="34"/>
                    <a:pt x="7" y="34"/>
                    <a:pt x="7" y="34"/>
                  </a:cubicBezTo>
                  <a:cubicBezTo>
                    <a:pt x="3" y="34"/>
                    <a:pt x="0" y="37"/>
                    <a:pt x="0" y="41"/>
                  </a:cubicBezTo>
                  <a:cubicBezTo>
                    <a:pt x="0" y="48"/>
                    <a:pt x="0" y="48"/>
                    <a:pt x="0" y="48"/>
                  </a:cubicBezTo>
                  <a:cubicBezTo>
                    <a:pt x="0" y="52"/>
                    <a:pt x="3" y="55"/>
                    <a:pt x="7" y="55"/>
                  </a:cubicBezTo>
                  <a:cubicBezTo>
                    <a:pt x="11" y="55"/>
                    <a:pt x="11" y="55"/>
                    <a:pt x="11" y="55"/>
                  </a:cubicBezTo>
                  <a:cubicBezTo>
                    <a:pt x="11" y="55"/>
                    <a:pt x="12" y="55"/>
                    <a:pt x="12" y="56"/>
                  </a:cubicBezTo>
                  <a:cubicBezTo>
                    <a:pt x="12" y="57"/>
                    <a:pt x="13" y="58"/>
                    <a:pt x="13" y="59"/>
                  </a:cubicBezTo>
                  <a:cubicBezTo>
                    <a:pt x="14" y="60"/>
                    <a:pt x="13" y="61"/>
                    <a:pt x="13" y="61"/>
                  </a:cubicBezTo>
                  <a:cubicBezTo>
                    <a:pt x="10" y="64"/>
                    <a:pt x="10" y="64"/>
                    <a:pt x="10" y="64"/>
                  </a:cubicBezTo>
                  <a:cubicBezTo>
                    <a:pt x="9" y="65"/>
                    <a:pt x="8" y="67"/>
                    <a:pt x="8" y="69"/>
                  </a:cubicBezTo>
                  <a:cubicBezTo>
                    <a:pt x="8" y="70"/>
                    <a:pt x="9" y="72"/>
                    <a:pt x="10" y="73"/>
                  </a:cubicBezTo>
                  <a:cubicBezTo>
                    <a:pt x="15" y="78"/>
                    <a:pt x="15" y="78"/>
                    <a:pt x="15" y="78"/>
                  </a:cubicBezTo>
                  <a:cubicBezTo>
                    <a:pt x="16" y="79"/>
                    <a:pt x="18" y="80"/>
                    <a:pt x="20" y="80"/>
                  </a:cubicBezTo>
                  <a:cubicBezTo>
                    <a:pt x="22" y="80"/>
                    <a:pt x="23" y="79"/>
                    <a:pt x="25" y="78"/>
                  </a:cubicBezTo>
                  <a:cubicBezTo>
                    <a:pt x="28" y="75"/>
                    <a:pt x="28" y="75"/>
                    <a:pt x="28" y="75"/>
                  </a:cubicBezTo>
                  <a:cubicBezTo>
                    <a:pt x="28" y="75"/>
                    <a:pt x="28" y="75"/>
                    <a:pt x="29" y="75"/>
                  </a:cubicBezTo>
                  <a:cubicBezTo>
                    <a:pt x="29" y="75"/>
                    <a:pt x="29" y="75"/>
                    <a:pt x="29" y="75"/>
                  </a:cubicBezTo>
                  <a:cubicBezTo>
                    <a:pt x="30" y="76"/>
                    <a:pt x="31" y="76"/>
                    <a:pt x="33" y="77"/>
                  </a:cubicBezTo>
                  <a:cubicBezTo>
                    <a:pt x="33" y="77"/>
                    <a:pt x="34" y="77"/>
                    <a:pt x="34" y="78"/>
                  </a:cubicBezTo>
                  <a:cubicBezTo>
                    <a:pt x="34" y="82"/>
                    <a:pt x="34" y="82"/>
                    <a:pt x="34" y="82"/>
                  </a:cubicBezTo>
                  <a:cubicBezTo>
                    <a:pt x="34" y="86"/>
                    <a:pt x="37" y="89"/>
                    <a:pt x="41" y="89"/>
                  </a:cubicBezTo>
                  <a:cubicBezTo>
                    <a:pt x="47" y="89"/>
                    <a:pt x="47" y="89"/>
                    <a:pt x="47" y="89"/>
                  </a:cubicBezTo>
                  <a:cubicBezTo>
                    <a:pt x="51" y="89"/>
                    <a:pt x="54" y="86"/>
                    <a:pt x="54" y="82"/>
                  </a:cubicBezTo>
                  <a:cubicBezTo>
                    <a:pt x="54" y="78"/>
                    <a:pt x="54" y="78"/>
                    <a:pt x="54" y="78"/>
                  </a:cubicBezTo>
                  <a:cubicBezTo>
                    <a:pt x="54" y="77"/>
                    <a:pt x="55" y="77"/>
                    <a:pt x="55" y="77"/>
                  </a:cubicBezTo>
                  <a:cubicBezTo>
                    <a:pt x="56" y="76"/>
                    <a:pt x="57" y="76"/>
                    <a:pt x="59" y="75"/>
                  </a:cubicBezTo>
                  <a:cubicBezTo>
                    <a:pt x="59" y="75"/>
                    <a:pt x="59" y="75"/>
                    <a:pt x="59" y="75"/>
                  </a:cubicBezTo>
                  <a:cubicBezTo>
                    <a:pt x="60" y="75"/>
                    <a:pt x="60" y="75"/>
                    <a:pt x="60" y="75"/>
                  </a:cubicBezTo>
                  <a:cubicBezTo>
                    <a:pt x="63" y="78"/>
                    <a:pt x="63" y="78"/>
                    <a:pt x="63" y="78"/>
                  </a:cubicBezTo>
                  <a:cubicBezTo>
                    <a:pt x="64" y="79"/>
                    <a:pt x="66" y="80"/>
                    <a:pt x="68" y="80"/>
                  </a:cubicBezTo>
                  <a:cubicBezTo>
                    <a:pt x="70" y="80"/>
                    <a:pt x="72" y="79"/>
                    <a:pt x="73" y="78"/>
                  </a:cubicBezTo>
                  <a:cubicBezTo>
                    <a:pt x="78" y="73"/>
                    <a:pt x="78" y="73"/>
                    <a:pt x="78" y="73"/>
                  </a:cubicBezTo>
                  <a:cubicBezTo>
                    <a:pt x="80" y="71"/>
                    <a:pt x="80" y="66"/>
                    <a:pt x="78" y="64"/>
                  </a:cubicBezTo>
                  <a:cubicBezTo>
                    <a:pt x="75" y="61"/>
                    <a:pt x="75" y="61"/>
                    <a:pt x="75" y="61"/>
                  </a:cubicBezTo>
                  <a:cubicBezTo>
                    <a:pt x="74" y="61"/>
                    <a:pt x="74" y="60"/>
                    <a:pt x="75" y="59"/>
                  </a:cubicBezTo>
                  <a:cubicBezTo>
                    <a:pt x="75" y="58"/>
                    <a:pt x="76" y="57"/>
                    <a:pt x="76" y="56"/>
                  </a:cubicBezTo>
                  <a:close/>
                  <a:moveTo>
                    <a:pt x="57" y="45"/>
                  </a:moveTo>
                  <a:cubicBezTo>
                    <a:pt x="57" y="52"/>
                    <a:pt x="51" y="58"/>
                    <a:pt x="44" y="58"/>
                  </a:cubicBezTo>
                  <a:cubicBezTo>
                    <a:pt x="36" y="58"/>
                    <a:pt x="30" y="52"/>
                    <a:pt x="30" y="45"/>
                  </a:cubicBezTo>
                  <a:cubicBezTo>
                    <a:pt x="30" y="37"/>
                    <a:pt x="36" y="31"/>
                    <a:pt x="44" y="31"/>
                  </a:cubicBezTo>
                  <a:cubicBezTo>
                    <a:pt x="51" y="31"/>
                    <a:pt x="57" y="37"/>
                    <a:pt x="57" y="45"/>
                  </a:cubicBezTo>
                  <a:close/>
                  <a:moveTo>
                    <a:pt x="57" y="45"/>
                  </a:moveTo>
                  <a:cubicBezTo>
                    <a:pt x="57" y="45"/>
                    <a:pt x="57" y="45"/>
                    <a:pt x="57" y="45"/>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思源宋体" panose="02020400000000000000" pitchFamily="18" charset="-122"/>
                <a:ea typeface="思源宋体" panose="02020400000000000000" pitchFamily="18" charset="-122"/>
                <a:sym typeface="思源宋体" panose="02020400000000000000" pitchFamily="18" charset="-122"/>
              </a:endParaRPr>
            </a:p>
          </p:txBody>
        </p:sp>
      </p:grpSp>
      <p:grpSp>
        <p:nvGrpSpPr>
          <p:cNvPr id="34" name="组合 33">
            <a:extLst>
              <a:ext uri="{FF2B5EF4-FFF2-40B4-BE49-F238E27FC236}">
                <a16:creationId xmlns:a16="http://schemas.microsoft.com/office/drawing/2014/main" id="{F8D4B71B-73D4-47DF-96E2-F8C7F8B7C5DE}"/>
              </a:ext>
            </a:extLst>
          </p:cNvPr>
          <p:cNvGrpSpPr/>
          <p:nvPr/>
        </p:nvGrpSpPr>
        <p:grpSpPr>
          <a:xfrm>
            <a:off x="-1554354" y="-604770"/>
            <a:ext cx="6982934" cy="2420806"/>
            <a:chOff x="-1554354" y="-604770"/>
            <a:chExt cx="6982934" cy="2420806"/>
          </a:xfrm>
        </p:grpSpPr>
        <p:pic>
          <p:nvPicPr>
            <p:cNvPr id="35" name="图片 34">
              <a:extLst>
                <a:ext uri="{FF2B5EF4-FFF2-40B4-BE49-F238E27FC236}">
                  <a16:creationId xmlns:a16="http://schemas.microsoft.com/office/drawing/2014/main" id="{36F0109A-6D2A-4C45-AA89-75B08BBD0F5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554354" y="-604770"/>
              <a:ext cx="3108709" cy="2420806"/>
            </a:xfrm>
            <a:prstGeom prst="rect">
              <a:avLst/>
            </a:prstGeom>
          </p:spPr>
        </p:pic>
        <p:sp>
          <p:nvSpPr>
            <p:cNvPr id="36" name="文本框 35">
              <a:extLst>
                <a:ext uri="{FF2B5EF4-FFF2-40B4-BE49-F238E27FC236}">
                  <a16:creationId xmlns:a16="http://schemas.microsoft.com/office/drawing/2014/main" id="{92680CA5-B7C5-4917-BCDC-FB7A249EB1BC}"/>
                </a:ext>
              </a:extLst>
            </p:cNvPr>
            <p:cNvSpPr txBox="1"/>
            <p:nvPr/>
          </p:nvSpPr>
          <p:spPr>
            <a:xfrm>
              <a:off x="1575591" y="580087"/>
              <a:ext cx="3852989" cy="400110"/>
            </a:xfrm>
            <a:prstGeom prst="rect">
              <a:avLst/>
            </a:prstGeom>
            <a:noFill/>
          </p:spPr>
          <p:txBody>
            <a:bodyPr wrap="square" rtlCol="0">
              <a:spAutoFit/>
            </a:bodyPr>
            <a:lstStyle/>
            <a:p>
              <a:r>
                <a:rPr lang="en-US" altLang="zh-CN" sz="20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Opening speech</a:t>
              </a:r>
              <a:endParaRPr lang="zh-CN" altLang="en-US" sz="20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grpSp>
      <p:sp>
        <p:nvSpPr>
          <p:cNvPr id="26" name="矩形 25">
            <a:extLst>
              <a:ext uri="{FF2B5EF4-FFF2-40B4-BE49-F238E27FC236}">
                <a16:creationId xmlns:a16="http://schemas.microsoft.com/office/drawing/2014/main" id="{6444DAC9-E31C-B144-9069-989BADE484F7}"/>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235238</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李婷婷</a:t>
            </a:r>
          </a:p>
        </p:txBody>
      </p:sp>
      <p:grpSp>
        <p:nvGrpSpPr>
          <p:cNvPr id="42" name="组合 41">
            <a:extLst>
              <a:ext uri="{FF2B5EF4-FFF2-40B4-BE49-F238E27FC236}">
                <a16:creationId xmlns:a16="http://schemas.microsoft.com/office/drawing/2014/main" id="{C50B140A-16CC-4125-AF3D-EF5DBE046C97}"/>
              </a:ext>
            </a:extLst>
          </p:cNvPr>
          <p:cNvGrpSpPr/>
          <p:nvPr/>
        </p:nvGrpSpPr>
        <p:grpSpPr>
          <a:xfrm>
            <a:off x="2315336" y="1765294"/>
            <a:ext cx="3098548" cy="3368678"/>
            <a:chOff x="2112723" y="1540141"/>
            <a:chExt cx="3098548" cy="3368678"/>
          </a:xfrm>
        </p:grpSpPr>
        <p:sp>
          <p:nvSpPr>
            <p:cNvPr id="38" name="文本框 37">
              <a:extLst>
                <a:ext uri="{FF2B5EF4-FFF2-40B4-BE49-F238E27FC236}">
                  <a16:creationId xmlns:a16="http://schemas.microsoft.com/office/drawing/2014/main" id="{2E587F24-48E2-4372-B63A-6A93DBD934A8}"/>
                </a:ext>
              </a:extLst>
            </p:cNvPr>
            <p:cNvSpPr txBox="1"/>
            <p:nvPr/>
          </p:nvSpPr>
          <p:spPr>
            <a:xfrm>
              <a:off x="2112723" y="2994226"/>
              <a:ext cx="3005681" cy="369332"/>
            </a:xfrm>
            <a:prstGeom prst="rect">
              <a:avLst/>
            </a:prstGeom>
            <a:noFill/>
          </p:spPr>
          <p:txBody>
            <a:bodyPr wrap="square">
              <a:spAutoFit/>
            </a:bodyPr>
            <a:lstStyle/>
            <a:p>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Steve</a:t>
              </a:r>
              <a:r>
                <a:rPr lang="en-US" altLang="zh-CN" spc="600" noProof="0" dirty="0">
                  <a:solidFill>
                    <a:srgbClr val="000000">
                      <a:lumMod val="75000"/>
                      <a:lumOff val="25000"/>
                    </a:srgbClr>
                  </a:solidFill>
                  <a:latin typeface="思源宋体" panose="02020400000000000000" pitchFamily="18" charset="-122"/>
                  <a:ea typeface="思源宋体" panose="02020400000000000000" pitchFamily="18" charset="-122"/>
                  <a:cs typeface="+mn-ea"/>
                  <a:sym typeface="思源宋体" panose="02020400000000000000" pitchFamily="18" charset="-122"/>
                </a:rPr>
                <a:t> Smith</a:t>
              </a:r>
              <a:endParaRPr lang="zh-CN" altLang="en-US" dirty="0"/>
            </a:p>
          </p:txBody>
        </p:sp>
        <p:sp>
          <p:nvSpPr>
            <p:cNvPr id="39" name="文本框 38">
              <a:extLst>
                <a:ext uri="{FF2B5EF4-FFF2-40B4-BE49-F238E27FC236}">
                  <a16:creationId xmlns:a16="http://schemas.microsoft.com/office/drawing/2014/main" id="{75CA1F8C-8177-4A9B-AD51-0DF3425F88EB}"/>
                </a:ext>
              </a:extLst>
            </p:cNvPr>
            <p:cNvSpPr txBox="1"/>
            <p:nvPr/>
          </p:nvSpPr>
          <p:spPr>
            <a:xfrm>
              <a:off x="2143972" y="1540141"/>
              <a:ext cx="3067299" cy="369332"/>
            </a:xfrm>
            <a:prstGeom prst="rect">
              <a:avLst/>
            </a:prstGeom>
            <a:noFill/>
          </p:spPr>
          <p:txBody>
            <a:bodyPr wrap="square">
              <a:spAutoFit/>
            </a:bodyPr>
            <a:lstStyle/>
            <a:p>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H</a:t>
              </a:r>
              <a:r>
                <a:rPr lang="en-US" altLang="zh-CN" spc="600" dirty="0">
                  <a:solidFill>
                    <a:srgbClr val="000000">
                      <a:lumMod val="75000"/>
                      <a:lumOff val="25000"/>
                    </a:srgbClr>
                  </a:solidFill>
                  <a:latin typeface="思源宋体" panose="02020400000000000000" pitchFamily="18" charset="-122"/>
                  <a:ea typeface="思源宋体" panose="02020400000000000000" pitchFamily="18" charset="-122"/>
                  <a:cs typeface="+mn-ea"/>
                  <a:sym typeface="思源宋体" panose="02020400000000000000" pitchFamily="18" charset="-122"/>
                </a:rPr>
                <a:t>an </a:t>
              </a:r>
              <a:r>
                <a:rPr lang="en-US" altLang="zh-CN" spc="600" dirty="0" err="1">
                  <a:solidFill>
                    <a:srgbClr val="000000">
                      <a:lumMod val="75000"/>
                      <a:lumOff val="25000"/>
                    </a:srgbClr>
                  </a:solidFill>
                  <a:latin typeface="思源宋体" panose="02020400000000000000" pitchFamily="18" charset="-122"/>
                  <a:ea typeface="思源宋体" panose="02020400000000000000" pitchFamily="18" charset="-122"/>
                  <a:cs typeface="+mn-ea"/>
                  <a:sym typeface="思源宋体" panose="02020400000000000000" pitchFamily="18" charset="-122"/>
                </a:rPr>
                <a:t>Yongxin</a:t>
              </a:r>
              <a:endParaRPr lang="zh-CN" altLang="en-US" dirty="0"/>
            </a:p>
          </p:txBody>
        </p:sp>
        <p:sp>
          <p:nvSpPr>
            <p:cNvPr id="41" name="文本框 40">
              <a:extLst>
                <a:ext uri="{FF2B5EF4-FFF2-40B4-BE49-F238E27FC236}">
                  <a16:creationId xmlns:a16="http://schemas.microsoft.com/office/drawing/2014/main" id="{275FD7D5-C86D-41A4-919B-E4387893449F}"/>
                </a:ext>
              </a:extLst>
            </p:cNvPr>
            <p:cNvSpPr txBox="1"/>
            <p:nvPr/>
          </p:nvSpPr>
          <p:spPr>
            <a:xfrm>
              <a:off x="2194824" y="4539487"/>
              <a:ext cx="2136715" cy="369332"/>
            </a:xfrm>
            <a:prstGeom prst="rect">
              <a:avLst/>
            </a:prstGeom>
            <a:noFill/>
          </p:spPr>
          <p:txBody>
            <a:bodyPr wrap="square">
              <a:spAutoFit/>
            </a:bodyPr>
            <a:lstStyle/>
            <a:p>
              <a:r>
                <a:rPr lang="en-US" altLang="zh-CN" spc="600" dirty="0" err="1">
                  <a:solidFill>
                    <a:srgbClr val="000000">
                      <a:lumMod val="75000"/>
                      <a:lumOff val="25000"/>
                    </a:srgbClr>
                  </a:solidFill>
                  <a:ea typeface="思源宋体" panose="02020400000000000000" pitchFamily="18" charset="-122"/>
                  <a:cs typeface="+mn-ea"/>
                  <a:sym typeface="思源宋体" panose="02020400000000000000" pitchFamily="18" charset="-122"/>
                </a:rPr>
                <a:t>Yichu</a:t>
              </a:r>
              <a:endParaRPr lang="zh-CN" altLang="en-US" spc="600" dirty="0">
                <a:solidFill>
                  <a:srgbClr val="000000">
                    <a:lumMod val="75000"/>
                    <a:lumOff val="25000"/>
                  </a:srgbClr>
                </a:solidFill>
                <a:ea typeface="思源宋体" panose="02020400000000000000" pitchFamily="18" charset="-122"/>
                <a:cs typeface="+mn-ea"/>
              </a:endParaRPr>
            </a:p>
          </p:txBody>
        </p:sp>
      </p:grpSp>
      <p:pic>
        <p:nvPicPr>
          <p:cNvPr id="23" name="图片 22">
            <a:extLst>
              <a:ext uri="{FF2B5EF4-FFF2-40B4-BE49-F238E27FC236}">
                <a16:creationId xmlns:a16="http://schemas.microsoft.com/office/drawing/2014/main" id="{E7DC64C1-5AC2-45FD-8FF8-6E306D9D839E}"/>
              </a:ext>
            </a:extLst>
          </p:cNvPr>
          <p:cNvPicPr>
            <a:picLocks noChangeAspect="1"/>
          </p:cNvPicPr>
          <p:nvPr/>
        </p:nvPicPr>
        <p:blipFill>
          <a:blip r:embed="rId5"/>
          <a:stretch>
            <a:fillRect/>
          </a:stretch>
        </p:blipFill>
        <p:spPr>
          <a:xfrm>
            <a:off x="1168481" y="2923242"/>
            <a:ext cx="950885" cy="993304"/>
          </a:xfrm>
          <a:prstGeom prst="rect">
            <a:avLst/>
          </a:prstGeom>
        </p:spPr>
      </p:pic>
      <p:pic>
        <p:nvPicPr>
          <p:cNvPr id="28" name="图片 27">
            <a:extLst>
              <a:ext uri="{FF2B5EF4-FFF2-40B4-BE49-F238E27FC236}">
                <a16:creationId xmlns:a16="http://schemas.microsoft.com/office/drawing/2014/main" id="{19A6A2C5-9F5C-4136-9570-B890A97F06CF}"/>
              </a:ext>
            </a:extLst>
          </p:cNvPr>
          <p:cNvPicPr>
            <a:picLocks noChangeAspect="1"/>
          </p:cNvPicPr>
          <p:nvPr/>
        </p:nvPicPr>
        <p:blipFill>
          <a:blip r:embed="rId6"/>
          <a:stretch>
            <a:fillRect/>
          </a:stretch>
        </p:blipFill>
        <p:spPr>
          <a:xfrm>
            <a:off x="1278455" y="4596734"/>
            <a:ext cx="833955" cy="780387"/>
          </a:xfrm>
          <a:prstGeom prst="rect">
            <a:avLst/>
          </a:prstGeom>
        </p:spPr>
      </p:pic>
      <p:pic>
        <p:nvPicPr>
          <p:cNvPr id="3" name="图片 2">
            <a:extLst>
              <a:ext uri="{FF2B5EF4-FFF2-40B4-BE49-F238E27FC236}">
                <a16:creationId xmlns:a16="http://schemas.microsoft.com/office/drawing/2014/main" id="{8EEB996D-5220-447D-ADE3-67410776D778}"/>
              </a:ext>
            </a:extLst>
          </p:cNvPr>
          <p:cNvPicPr>
            <a:picLocks noChangeAspect="1"/>
          </p:cNvPicPr>
          <p:nvPr/>
        </p:nvPicPr>
        <p:blipFill>
          <a:blip r:embed="rId7"/>
          <a:stretch>
            <a:fillRect/>
          </a:stretch>
        </p:blipFill>
        <p:spPr>
          <a:xfrm>
            <a:off x="1278455" y="1621868"/>
            <a:ext cx="858346" cy="823638"/>
          </a:xfrm>
          <a:prstGeom prst="rect">
            <a:avLst/>
          </a:prstGeom>
        </p:spPr>
      </p:pic>
    </p:spTree>
    <p:extLst>
      <p:ext uri="{BB962C8B-B14F-4D97-AF65-F5344CB8AC3E}">
        <p14:creationId xmlns:p14="http://schemas.microsoft.com/office/powerpoint/2010/main" val="332052117"/>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latin typeface="思源宋体" panose="02020400000000000000" pitchFamily="18" charset="-122"/>
                <a:ea typeface="思源宋体" panose="02020400000000000000" pitchFamily="18" charset="-122"/>
                <a:sym typeface="思源宋体" panose="02020400000000000000" pitchFamily="18" charset="-122"/>
              </a:rPr>
              <a:t>Conclusion</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1" name="文本框 10">
            <a:extLst>
              <a:ext uri="{FF2B5EF4-FFF2-40B4-BE49-F238E27FC236}">
                <a16:creationId xmlns:a16="http://schemas.microsoft.com/office/drawing/2014/main" id="{A61B8707-683F-4B97-8445-6FDD1CD98A62}"/>
              </a:ext>
            </a:extLst>
          </p:cNvPr>
          <p:cNvSpPr txBox="1"/>
          <p:nvPr/>
        </p:nvSpPr>
        <p:spPr>
          <a:xfrm>
            <a:off x="978513" y="1632302"/>
            <a:ext cx="10234973" cy="3046988"/>
          </a:xfrm>
          <a:prstGeom prst="rect">
            <a:avLst/>
          </a:prstGeom>
          <a:noFill/>
        </p:spPr>
        <p:txBody>
          <a:bodyPr wrap="square" rtlCol="0">
            <a:spAutoFit/>
          </a:bodyPr>
          <a:lstStyle/>
          <a:p>
            <a:r>
              <a:rPr lang="en-US" altLang="zh-CN" sz="2400" b="1" dirty="0">
                <a:effectLst/>
                <a:latin typeface="Segoe UI" panose="020B0502040204020203" pitchFamily="34" charset="0"/>
                <a:ea typeface="等线" panose="02010600030101010101" pitchFamily="2" charset="-122"/>
              </a:rPr>
              <a:t>Quantum2FA</a:t>
            </a:r>
          </a:p>
          <a:p>
            <a:pPr marL="285750" indent="-285750">
              <a:buFont typeface="Arial" panose="020B0604020202020204" pitchFamily="34" charset="0"/>
              <a:buChar char="•"/>
            </a:pPr>
            <a:r>
              <a:rPr lang="en-US" altLang="zh-CN" sz="2400" dirty="0">
                <a:effectLst/>
                <a:latin typeface="Segoe UI" panose="020B0502040204020203" pitchFamily="34" charset="0"/>
                <a:ea typeface="等线" panose="02010600030101010101" pitchFamily="2" charset="-122"/>
              </a:rPr>
              <a:t>A secure and efficient smart-card-based password authentication scheme for the mobile devices</a:t>
            </a:r>
          </a:p>
          <a:p>
            <a:pPr marL="285750" indent="-285750">
              <a:buFont typeface="Arial" panose="020B0604020202020204" pitchFamily="34" charset="0"/>
              <a:buChar char="•"/>
            </a:pPr>
            <a:r>
              <a:rPr lang="en-US" altLang="zh-CN" sz="2400" dirty="0">
                <a:latin typeface="Segoe UI" panose="020B0502040204020203" pitchFamily="34" charset="0"/>
                <a:ea typeface="等线" panose="02010600030101010101" pitchFamily="2" charset="-122"/>
              </a:rPr>
              <a:t>The first 2FA scheme that is secure against attacks from both quantum and conventional computers</a:t>
            </a:r>
          </a:p>
          <a:p>
            <a:pPr marL="285750" indent="-285750">
              <a:buFont typeface="Arial" panose="020B0604020202020204" pitchFamily="34" charset="0"/>
              <a:buChar char="•"/>
            </a:pPr>
            <a:endParaRPr lang="en-US" altLang="zh-CN" sz="2400" dirty="0">
              <a:effectLst/>
              <a:latin typeface="Segoe UI" panose="020B0502040204020203" pitchFamily="34" charset="0"/>
              <a:ea typeface="等线" panose="02010600030101010101" pitchFamily="2" charset="-122"/>
            </a:endParaRPr>
          </a:p>
          <a:p>
            <a:endParaRPr lang="en-US" altLang="zh-CN" sz="2400" dirty="0">
              <a:effectLst/>
              <a:latin typeface="Segoe UI" panose="020B0502040204020203" pitchFamily="34" charset="0"/>
              <a:ea typeface="等线" panose="02010600030101010101" pitchFamily="2" charset="-122"/>
            </a:endParaRPr>
          </a:p>
          <a:p>
            <a:r>
              <a:rPr lang="en-US" altLang="zh-CN" sz="2400" dirty="0">
                <a:effectLst/>
                <a:latin typeface="Segoe UI" panose="020B0502040204020203" pitchFamily="34" charset="0"/>
                <a:ea typeface="等线" panose="02010600030101010101" pitchFamily="2" charset="-122"/>
              </a:rPr>
              <a:t>  </a:t>
            </a:r>
            <a:r>
              <a:rPr lang="en-US" altLang="zh-CN" sz="2400" dirty="0">
                <a:effectLst>
                  <a:outerShdw blurRad="38100" dist="38100" dir="2700000" algn="tl">
                    <a:srgbClr val="000000">
                      <a:alpha val="43137"/>
                    </a:srgbClr>
                  </a:outerShdw>
                </a:effectLst>
                <a:latin typeface="Segoe UI" panose="020B0502040204020203" pitchFamily="34" charset="0"/>
                <a:ea typeface="等线" panose="02010600030101010101" pitchFamily="2" charset="-122"/>
              </a:rPr>
              <a:t>Hope we will spark interest for new quantum-resistant 2FA research!</a:t>
            </a:r>
            <a:endParaRPr lang="zh-CN" altLang="en-US" sz="66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CB89AC3-B07A-4C29-9C4A-A72F5B7A8911}"/>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235236</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韩永欣</a:t>
            </a:r>
          </a:p>
        </p:txBody>
      </p:sp>
    </p:spTree>
    <p:extLst>
      <p:ext uri="{BB962C8B-B14F-4D97-AF65-F5344CB8AC3E}">
        <p14:creationId xmlns:p14="http://schemas.microsoft.com/office/powerpoint/2010/main" val="1798654067"/>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EBA9565-5D20-453C-BFEA-0B6F72F3384D}"/>
              </a:ext>
            </a:extLst>
          </p:cNvPr>
          <p:cNvSpPr/>
          <p:nvPr/>
        </p:nvSpPr>
        <p:spPr>
          <a:xfrm>
            <a:off x="1126282" y="1793981"/>
            <a:ext cx="6493718" cy="2062103"/>
          </a:xfrm>
          <a:prstGeom prst="rect">
            <a:avLst/>
          </a:prstGeom>
        </p:spPr>
        <p:txBody>
          <a:bodyPr wrap="square">
            <a:spAutoFit/>
          </a:bodyPr>
          <a:lstStyle/>
          <a:p>
            <a:pPr lvl="0" defTabSz="1219170">
              <a:defRPr/>
            </a:pPr>
            <a:r>
              <a:rPr lang="en-US" altLang="zh-CN" sz="32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Thanks for attention!</a:t>
            </a:r>
          </a:p>
          <a:p>
            <a:pPr lvl="0" defTabSz="1219170">
              <a:defRPr/>
            </a:pPr>
            <a:endParaRPr lang="en-US" altLang="zh-CN" sz="32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a:p>
            <a:pPr lvl="0" defTabSz="1219170">
              <a:defRPr/>
            </a:pPr>
            <a:endParaRPr lang="en-US" altLang="zh-CN" sz="32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a:p>
            <a:pPr lvl="0" defTabSz="1219170">
              <a:defRPr/>
            </a:pPr>
            <a:r>
              <a:rPr lang="en-US" altLang="zh-CN" sz="32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	Q&amp;A</a:t>
            </a:r>
          </a:p>
        </p:txBody>
      </p:sp>
      <p:graphicFrame>
        <p:nvGraphicFramePr>
          <p:cNvPr id="14" name="对象 13">
            <a:extLst>
              <a:ext uri="{FF2B5EF4-FFF2-40B4-BE49-F238E27FC236}">
                <a16:creationId xmlns:a16="http://schemas.microsoft.com/office/drawing/2014/main" id="{B54898C4-3DA5-45F7-9ECA-A077B9797AA7}"/>
              </a:ext>
            </a:extLst>
          </p:cNvPr>
          <p:cNvGraphicFramePr>
            <a:graphicFrameLocks noChangeAspect="1"/>
          </p:cNvGraphicFramePr>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spid="_x0000_s2052" name="CorelDRAW" r:id="rId6" imgW="887179" imgH="1719618" progId="CorelDraw.Graphic.18">
                  <p:embed/>
                </p:oleObj>
              </mc:Choice>
              <mc:Fallback>
                <p:oleObj name="CorelDRAW" r:id="rId6" imgW="887179" imgH="1719618" progId="CorelDraw.Graphic.18">
                  <p:embed/>
                  <p:pic>
                    <p:nvPicPr>
                      <p:cNvPr id="14" name="对象 13">
                        <a:extLst>
                          <a:ext uri="{FF2B5EF4-FFF2-40B4-BE49-F238E27FC236}">
                            <a16:creationId xmlns:a16="http://schemas.microsoft.com/office/drawing/2014/main" id="{B54898C4-3DA5-45F7-9ECA-A077B9797AA7}"/>
                          </a:ext>
                        </a:extLst>
                      </p:cNvPr>
                      <p:cNvPicPr/>
                      <p:nvPr/>
                    </p:nvPicPr>
                    <p:blipFill>
                      <a:blip r:embed="rId7"/>
                      <a:stretch>
                        <a:fillRect/>
                      </a:stretch>
                    </p:blipFill>
                    <p:spPr>
                      <a:xfrm>
                        <a:off x="232833" y="2785300"/>
                        <a:ext cx="1511301" cy="2927976"/>
                      </a:xfrm>
                      <a:prstGeom prst="rect">
                        <a:avLst/>
                      </a:prstGeom>
                    </p:spPr>
                  </p:pic>
                </p:oleObj>
              </mc:Fallback>
            </mc:AlternateContent>
          </a:graphicData>
        </a:graphic>
      </p:graphicFrame>
      <p:pic>
        <p:nvPicPr>
          <p:cNvPr id="15" name="1分40秒 ">
            <a:hlinkClick r:id="" action="ppaction://media"/>
            <a:extLst>
              <a:ext uri="{FF2B5EF4-FFF2-40B4-BE49-F238E27FC236}">
                <a16:creationId xmlns:a16="http://schemas.microsoft.com/office/drawing/2014/main" id="{97426332-B6C3-4BB7-AA9C-7EA5F3450A9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249334" y="-1352232"/>
            <a:ext cx="609600" cy="609600"/>
          </a:xfrm>
          <a:prstGeom prst="rect">
            <a:avLst/>
          </a:prstGeom>
        </p:spPr>
      </p:pic>
      <p:pic>
        <p:nvPicPr>
          <p:cNvPr id="7" name="图片 6">
            <a:extLst>
              <a:ext uri="{FF2B5EF4-FFF2-40B4-BE49-F238E27FC236}">
                <a16:creationId xmlns:a16="http://schemas.microsoft.com/office/drawing/2014/main" id="{7B3CE76E-630D-4DD6-9CE1-254BB717D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spTree>
    <p:extLst>
      <p:ext uri="{BB962C8B-B14F-4D97-AF65-F5344CB8AC3E}">
        <p14:creationId xmlns:p14="http://schemas.microsoft.com/office/powerpoint/2010/main" val="347543067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timing>
    <p:tnLst>
      <p:par>
        <p:cTn id="1" dur="indefinite" restart="never" nodeType="tmRoot">
          <p:childTnLst>
            <p:audio>
              <p:cMediaNode vol="80000" numSld="999">
                <p:cTn id="2" repeatCount="indefinite" fill="remove" display="0">
                  <p:stCondLst>
                    <p:cond delay="indefinite"/>
                  </p:stCondLst>
                  <p:endCondLst>
                    <p:cond evt="onStopAudio" delay="0">
                      <p:tgtEl>
                        <p:sldTgt/>
                      </p:tgtEl>
                    </p:cond>
                  </p:endCondLst>
                </p:cTn>
                <p:tgtEl>
                  <p:spTgt spid="1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latin typeface="思源宋体" panose="02020400000000000000" pitchFamily="18" charset="-122"/>
                <a:ea typeface="思源宋体" panose="02020400000000000000" pitchFamily="18" charset="-122"/>
                <a:sym typeface="思源宋体" panose="02020400000000000000" pitchFamily="18" charset="-122"/>
              </a:rPr>
              <a:t>Q&amp;A HYX</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矩形 9">
            <a:extLst>
              <a:ext uri="{FF2B5EF4-FFF2-40B4-BE49-F238E27FC236}">
                <a16:creationId xmlns:a16="http://schemas.microsoft.com/office/drawing/2014/main" id="{0B82805C-E9A5-A349-82BA-5FF7E1EC32E5}"/>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235232</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陈巍炜</a:t>
            </a:r>
          </a:p>
        </p:txBody>
      </p:sp>
      <p:sp>
        <p:nvSpPr>
          <p:cNvPr id="11" name="文本框 10">
            <a:extLst>
              <a:ext uri="{FF2B5EF4-FFF2-40B4-BE49-F238E27FC236}">
                <a16:creationId xmlns:a16="http://schemas.microsoft.com/office/drawing/2014/main" id="{A61B8707-683F-4B97-8445-6FDD1CD98A62}"/>
              </a:ext>
            </a:extLst>
          </p:cNvPr>
          <p:cNvSpPr txBox="1"/>
          <p:nvPr/>
        </p:nvSpPr>
        <p:spPr>
          <a:xfrm>
            <a:off x="620987" y="1861769"/>
            <a:ext cx="10950025" cy="961289"/>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rPr>
              <a:t>Q</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a:t>
            </a:r>
            <a:endPar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Why RLWE was chosen as security for the algorithm?</a:t>
            </a:r>
          </a:p>
        </p:txBody>
      </p:sp>
    </p:spTree>
    <p:extLst>
      <p:ext uri="{BB962C8B-B14F-4D97-AF65-F5344CB8AC3E}">
        <p14:creationId xmlns:p14="http://schemas.microsoft.com/office/powerpoint/2010/main" val="3883957745"/>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EBA9565-5D20-453C-BFEA-0B6F72F3384D}"/>
              </a:ext>
            </a:extLst>
          </p:cNvPr>
          <p:cNvSpPr/>
          <p:nvPr/>
        </p:nvSpPr>
        <p:spPr>
          <a:xfrm>
            <a:off x="1195108" y="1508027"/>
            <a:ext cx="7518586" cy="2554545"/>
          </a:xfrm>
          <a:prstGeom prst="rect">
            <a:avLst/>
          </a:prstGeom>
        </p:spPr>
        <p:txBody>
          <a:bodyPr wrap="square">
            <a:spAutoFit/>
          </a:bodyPr>
          <a:lstStyle/>
          <a:p>
            <a:pPr lvl="0" defTabSz="1219170">
              <a:defRPr/>
            </a:pPr>
            <a:r>
              <a:rPr lang="en-US" altLang="zh-CN" sz="4000" b="1" spc="400" dirty="0" err="1">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DRoT</a:t>
            </a:r>
            <a:r>
              <a:rPr lang="en-US" altLang="zh-CN" sz="40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 </a:t>
            </a:r>
          </a:p>
          <a:p>
            <a:pPr lvl="0" defTabSz="1219170">
              <a:defRPr/>
            </a:pPr>
            <a:r>
              <a:rPr lang="en-US" altLang="zh-CN" sz="40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A </a:t>
            </a:r>
            <a:r>
              <a:rPr lang="en-US" altLang="zh-CN" sz="4000" b="1" spc="400" dirty="0" err="1">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Decentralised</a:t>
            </a:r>
            <a:r>
              <a:rPr lang="en-US" altLang="zh-CN" sz="40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 </a:t>
            </a:r>
          </a:p>
          <a:p>
            <a:pPr lvl="0" defTabSz="1219170">
              <a:defRPr/>
            </a:pPr>
            <a:r>
              <a:rPr lang="en-US" altLang="zh-CN" sz="40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Root of Trust for Trusted Networks</a:t>
            </a:r>
            <a:endParaRPr kumimoji="0" lang="zh-CN" altLang="en-US" sz="4000" b="1" i="0" u="none" strike="noStrike" kern="1200" cap="none" spc="400" normalizeH="0" baseline="0" noProof="0" dirty="0">
              <a:ln>
                <a:noFill/>
              </a:ln>
              <a:solidFill>
                <a:srgbClr val="E49140"/>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1" name="图片 10">
            <a:extLst>
              <a:ext uri="{FF2B5EF4-FFF2-40B4-BE49-F238E27FC236}">
                <a16:creationId xmlns:a16="http://schemas.microsoft.com/office/drawing/2014/main" id="{4D5E65F5-1896-4E85-A7CA-71DEE0171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graphicFrame>
        <p:nvGraphicFramePr>
          <p:cNvPr id="14" name="对象 13">
            <a:extLst>
              <a:ext uri="{FF2B5EF4-FFF2-40B4-BE49-F238E27FC236}">
                <a16:creationId xmlns:a16="http://schemas.microsoft.com/office/drawing/2014/main" id="{B54898C4-3DA5-45F7-9ECA-A077B9797AA7}"/>
              </a:ext>
            </a:extLst>
          </p:cNvPr>
          <p:cNvGraphicFramePr>
            <a:graphicFrameLocks noChangeAspect="1"/>
          </p:cNvGraphicFramePr>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spid="_x0000_s3076" name="CorelDRAW" r:id="rId5" imgW="887179" imgH="1719618" progId="CorelDraw.Graphic.18">
                  <p:embed/>
                </p:oleObj>
              </mc:Choice>
              <mc:Fallback>
                <p:oleObj name="CorelDRAW" r:id="rId5" imgW="887179" imgH="1719618" progId="CorelDraw.Graphic.18">
                  <p:embed/>
                  <p:pic>
                    <p:nvPicPr>
                      <p:cNvPr id="14" name="对象 13">
                        <a:extLst>
                          <a:ext uri="{FF2B5EF4-FFF2-40B4-BE49-F238E27FC236}">
                            <a16:creationId xmlns:a16="http://schemas.microsoft.com/office/drawing/2014/main" id="{B54898C4-3DA5-45F7-9ECA-A077B9797AA7}"/>
                          </a:ext>
                        </a:extLst>
                      </p:cNvPr>
                      <p:cNvPicPr/>
                      <p:nvPr/>
                    </p:nvPicPr>
                    <p:blipFill>
                      <a:blip r:embed="rId6"/>
                      <a:stretch>
                        <a:fillRect/>
                      </a:stretch>
                    </p:blipFill>
                    <p:spPr>
                      <a:xfrm>
                        <a:off x="232833" y="2785300"/>
                        <a:ext cx="1511301" cy="2927976"/>
                      </a:xfrm>
                      <a:prstGeom prst="rect">
                        <a:avLst/>
                      </a:prstGeom>
                    </p:spPr>
                  </p:pic>
                </p:oleObj>
              </mc:Fallback>
            </mc:AlternateContent>
          </a:graphicData>
        </a:graphic>
      </p:graphicFrame>
      <p:sp>
        <p:nvSpPr>
          <p:cNvPr id="2" name="矩形 1">
            <a:extLst>
              <a:ext uri="{FF2B5EF4-FFF2-40B4-BE49-F238E27FC236}">
                <a16:creationId xmlns:a16="http://schemas.microsoft.com/office/drawing/2014/main" id="{DD89ECD0-9DDC-0C3F-2F39-1AD5EE81FE7D}"/>
              </a:ext>
            </a:extLst>
          </p:cNvPr>
          <p:cNvSpPr/>
          <p:nvPr/>
        </p:nvSpPr>
        <p:spPr>
          <a:xfrm>
            <a:off x="1195108" y="4195586"/>
            <a:ext cx="7518586" cy="400110"/>
          </a:xfrm>
          <a:prstGeom prst="rect">
            <a:avLst/>
          </a:prstGeom>
        </p:spPr>
        <p:txBody>
          <a:bodyPr wrap="square">
            <a:spAutoFit/>
          </a:bodyPr>
          <a:lstStyle/>
          <a:p>
            <a:pPr lvl="0" defTabSz="1219170">
              <a:defRPr/>
            </a:pPr>
            <a:r>
              <a:rPr lang="en-US" altLang="zh-CN" sz="2000" b="1" spc="400" dirty="0">
                <a:latin typeface="思源宋体" panose="02020400000000000000" pitchFamily="18" charset="-122"/>
                <a:ea typeface="思源宋体" panose="02020400000000000000" pitchFamily="18" charset="-122"/>
                <a:cs typeface="+mn-ea"/>
                <a:sym typeface="思源宋体" panose="02020400000000000000" pitchFamily="18" charset="-122"/>
              </a:rPr>
              <a:t>Speaker</a:t>
            </a:r>
            <a:r>
              <a:rPr lang="zh-CN" altLang="en-US" sz="2000" b="1" spc="400" dirty="0">
                <a:latin typeface="思源宋体" panose="02020400000000000000" pitchFamily="18" charset="-122"/>
                <a:ea typeface="思源宋体" panose="02020400000000000000" pitchFamily="18" charset="-122"/>
                <a:cs typeface="+mn-ea"/>
                <a:sym typeface="思源宋体" panose="02020400000000000000" pitchFamily="18" charset="-122"/>
              </a:rPr>
              <a:t>：</a:t>
            </a:r>
            <a:r>
              <a:rPr lang="en-US" altLang="zh-CN" sz="2000" b="1" spc="400" dirty="0">
                <a:latin typeface="思源宋体" panose="02020400000000000000" pitchFamily="18" charset="-122"/>
                <a:ea typeface="思源宋体" panose="02020400000000000000" pitchFamily="18" charset="-122"/>
                <a:cs typeface="+mn-ea"/>
                <a:sym typeface="思源宋体" panose="02020400000000000000" pitchFamily="18" charset="-122"/>
              </a:rPr>
              <a:t>Yichu</a:t>
            </a:r>
            <a:endParaRPr kumimoji="0" lang="zh-CN" altLang="en-US" sz="2000" b="1" i="0" u="none" strike="noStrike" kern="1200" cap="none" spc="400" normalizeH="0" baseline="0" noProof="0" dirty="0">
              <a:ln>
                <a:noFill/>
              </a:ln>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Tree>
    <p:extLst>
      <p:ext uri="{BB962C8B-B14F-4D97-AF65-F5344CB8AC3E}">
        <p14:creationId xmlns:p14="http://schemas.microsoft.com/office/powerpoint/2010/main" val="3520446011"/>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01</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830997"/>
          </a:xfrm>
          <a:prstGeom prst="rect">
            <a:avLst/>
          </a:prstGeom>
        </p:spPr>
        <p:txBody>
          <a:bodyPr wrap="square">
            <a:spAutoFit/>
          </a:bodyPr>
          <a:lstStyle/>
          <a:p>
            <a:pPr defTabSz="1219170">
              <a:defRPr/>
            </a:pPr>
            <a:r>
              <a:rPr lang="en-US" altLang="zh-CN" sz="48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Introduction</a:t>
            </a:r>
            <a:endParaRPr lang="zh-CN" altLang="en-US" sz="48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130452" y="4614656"/>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2933259591"/>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latin typeface="思源宋体" panose="02020400000000000000" pitchFamily="18" charset="-122"/>
                <a:ea typeface="思源宋体" panose="02020400000000000000" pitchFamily="18" charset="-122"/>
                <a:sym typeface="思源宋体" panose="02020400000000000000" pitchFamily="18" charset="-122"/>
              </a:rPr>
              <a:t> </a:t>
            </a:r>
          </a:p>
        </p:txBody>
      </p:sp>
      <p:sp>
        <p:nvSpPr>
          <p:cNvPr id="5" name="Slide Number Placeholder 4"/>
          <p:cNvSpPr>
            <a:spLocks noGrp="1"/>
          </p:cNvSpPr>
          <p:nvPr>
            <p:ph type="sldNum" sz="quarter" idx="12"/>
          </p:nvPr>
        </p:nvSpPr>
        <p:spPr/>
        <p:txBody>
          <a:bodyPr/>
          <a:lstStyle/>
          <a:p>
            <a:fld id="{F38B1AB7-65BE-463D-9AF3-0E306DDDB8CD}" type="slidenum">
              <a:rPr lang="en-GB" smtClean="0">
                <a:latin typeface="思源宋体" panose="02020400000000000000" pitchFamily="18" charset="-122"/>
                <a:ea typeface="思源宋体" panose="02020400000000000000" pitchFamily="18" charset="-122"/>
                <a:sym typeface="思源宋体" panose="02020400000000000000" pitchFamily="18" charset="-122"/>
              </a:rPr>
              <a:pPr/>
              <a:t>35</a:t>
            </a:fld>
            <a:endParaRPr lang="en-GB"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2" name="文本框 1">
            <a:extLst>
              <a:ext uri="{FF2B5EF4-FFF2-40B4-BE49-F238E27FC236}">
                <a16:creationId xmlns:a16="http://schemas.microsoft.com/office/drawing/2014/main" id="{72058161-3FF7-71EF-EB93-4CDE2AEDCED9}"/>
              </a:ext>
            </a:extLst>
          </p:cNvPr>
          <p:cNvSpPr txBox="1"/>
          <p:nvPr/>
        </p:nvSpPr>
        <p:spPr>
          <a:xfrm>
            <a:off x="2837329" y="4386543"/>
            <a:ext cx="6517342" cy="1077218"/>
          </a:xfrm>
          <a:prstGeom prst="rect">
            <a:avLst/>
          </a:prstGeom>
          <a:noFill/>
        </p:spPr>
        <p:txBody>
          <a:bodyPr wrap="square" rtlCol="0">
            <a:spAutoFit/>
          </a:bodyPr>
          <a:lstStyle/>
          <a:p>
            <a:pPr algn="ctr"/>
            <a:r>
              <a:rPr lang="en-US" altLang="zh-CN" sz="3200" i="0" dirty="0">
                <a:solidFill>
                  <a:srgbClr val="000000"/>
                </a:solidFill>
                <a:effectLst/>
                <a:latin typeface="Arial" panose="020B0604020202020204" pitchFamily="34" charset="0"/>
                <a:cs typeface="Arial" panose="020B0604020202020204" pitchFamily="34" charset="0"/>
              </a:rPr>
              <a:t>Create a </a:t>
            </a:r>
            <a:r>
              <a:rPr lang="en-US" altLang="zh-CN" sz="3200" b="1" i="0" dirty="0">
                <a:solidFill>
                  <a:srgbClr val="000000"/>
                </a:solidFill>
                <a:effectLst/>
                <a:latin typeface="Arial" panose="020B0604020202020204" pitchFamily="34" charset="0"/>
                <a:cs typeface="Arial" panose="020B0604020202020204" pitchFamily="34" charset="0"/>
              </a:rPr>
              <a:t>root of trust </a:t>
            </a:r>
            <a:r>
              <a:rPr lang="en-US" altLang="zh-CN" sz="3200" i="0" dirty="0">
                <a:solidFill>
                  <a:srgbClr val="000000"/>
                </a:solidFill>
                <a:effectLst/>
                <a:latin typeface="Arial" panose="020B0604020202020204" pitchFamily="34" charset="0"/>
                <a:cs typeface="Arial" panose="020B0604020202020204" pitchFamily="34" charset="0"/>
              </a:rPr>
              <a:t>for network attestation</a:t>
            </a:r>
            <a:endParaRPr lang="zh-CN" altLang="en-US" sz="3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6" name="图形 5" descr="笔记本电脑">
            <a:extLst>
              <a:ext uri="{FF2B5EF4-FFF2-40B4-BE49-F238E27FC236}">
                <a16:creationId xmlns:a16="http://schemas.microsoft.com/office/drawing/2014/main" id="{0124EFA4-1B73-3F53-4C87-1B04EF8750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0906" y="2730704"/>
            <a:ext cx="914400" cy="914400"/>
          </a:xfrm>
          <a:prstGeom prst="rect">
            <a:avLst/>
          </a:prstGeom>
        </p:spPr>
      </p:pic>
      <p:pic>
        <p:nvPicPr>
          <p:cNvPr id="7" name="图形 6" descr="笔记本电脑">
            <a:extLst>
              <a:ext uri="{FF2B5EF4-FFF2-40B4-BE49-F238E27FC236}">
                <a16:creationId xmlns:a16="http://schemas.microsoft.com/office/drawing/2014/main" id="{E9C14661-7C15-367A-A135-A2E2BE475C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3614" y="2206201"/>
            <a:ext cx="914400" cy="914400"/>
          </a:xfrm>
          <a:prstGeom prst="rect">
            <a:avLst/>
          </a:prstGeom>
        </p:spPr>
      </p:pic>
      <p:pic>
        <p:nvPicPr>
          <p:cNvPr id="8" name="图形 7" descr="笔记本电脑">
            <a:extLst>
              <a:ext uri="{FF2B5EF4-FFF2-40B4-BE49-F238E27FC236}">
                <a16:creationId xmlns:a16="http://schemas.microsoft.com/office/drawing/2014/main" id="{13C5B910-2444-9F16-FA60-002B3CAF27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0906" y="1668386"/>
            <a:ext cx="914400" cy="914400"/>
          </a:xfrm>
          <a:prstGeom prst="rect">
            <a:avLst/>
          </a:prstGeom>
        </p:spPr>
      </p:pic>
      <p:pic>
        <p:nvPicPr>
          <p:cNvPr id="9" name="图形 8" descr="笔记本电脑">
            <a:extLst>
              <a:ext uri="{FF2B5EF4-FFF2-40B4-BE49-F238E27FC236}">
                <a16:creationId xmlns:a16="http://schemas.microsoft.com/office/drawing/2014/main" id="{30200602-A022-E0C0-2E1A-4265DF44A1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908" y="2730704"/>
            <a:ext cx="914400" cy="914400"/>
          </a:xfrm>
          <a:prstGeom prst="rect">
            <a:avLst/>
          </a:prstGeom>
        </p:spPr>
      </p:pic>
      <p:pic>
        <p:nvPicPr>
          <p:cNvPr id="10" name="图形 9" descr="笔记本电脑">
            <a:extLst>
              <a:ext uri="{FF2B5EF4-FFF2-40B4-BE49-F238E27FC236}">
                <a16:creationId xmlns:a16="http://schemas.microsoft.com/office/drawing/2014/main" id="{138834E8-32FC-64A2-BBE1-1F18201B31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6908" y="1668386"/>
            <a:ext cx="914400" cy="914400"/>
          </a:xfrm>
          <a:prstGeom prst="rect">
            <a:avLst/>
          </a:prstGeom>
        </p:spPr>
      </p:pic>
      <p:cxnSp>
        <p:nvCxnSpPr>
          <p:cNvPr id="12" name="直接连接符 11">
            <a:extLst>
              <a:ext uri="{FF2B5EF4-FFF2-40B4-BE49-F238E27FC236}">
                <a16:creationId xmlns:a16="http://schemas.microsoft.com/office/drawing/2014/main" id="{37D66B2B-4756-FB42-8331-97DB950DAE67}"/>
              </a:ext>
            </a:extLst>
          </p:cNvPr>
          <p:cNvCxnSpPr>
            <a:stCxn id="10" idx="3"/>
            <a:endCxn id="8" idx="1"/>
          </p:cNvCxnSpPr>
          <p:nvPr/>
        </p:nvCxnSpPr>
        <p:spPr>
          <a:xfrm>
            <a:off x="8431308" y="2125586"/>
            <a:ext cx="60959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9F689715-4CCD-CD7C-7AE1-F892B9107360}"/>
              </a:ext>
            </a:extLst>
          </p:cNvPr>
          <p:cNvCxnSpPr>
            <a:endCxn id="9" idx="0"/>
          </p:cNvCxnSpPr>
          <p:nvPr/>
        </p:nvCxnSpPr>
        <p:spPr>
          <a:xfrm>
            <a:off x="7974108" y="2582786"/>
            <a:ext cx="0" cy="147918"/>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96DC108-762D-2BBF-551E-034B2702CC7C}"/>
              </a:ext>
            </a:extLst>
          </p:cNvPr>
          <p:cNvCxnSpPr>
            <a:cxnSpLocks/>
            <a:stCxn id="9" idx="3"/>
          </p:cNvCxnSpPr>
          <p:nvPr/>
        </p:nvCxnSpPr>
        <p:spPr>
          <a:xfrm>
            <a:off x="8431308" y="3187904"/>
            <a:ext cx="60959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0ABD428D-BE83-859B-98EA-B1F9363A9667}"/>
              </a:ext>
            </a:extLst>
          </p:cNvPr>
          <p:cNvCxnSpPr>
            <a:cxnSpLocks/>
            <a:stCxn id="6" idx="0"/>
            <a:endCxn id="8" idx="2"/>
          </p:cNvCxnSpPr>
          <p:nvPr/>
        </p:nvCxnSpPr>
        <p:spPr>
          <a:xfrm flipV="1">
            <a:off x="9498106" y="2582786"/>
            <a:ext cx="0" cy="147918"/>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3CB986FC-8A09-675D-58C1-E65BB16DF87B}"/>
              </a:ext>
            </a:extLst>
          </p:cNvPr>
          <p:cNvCxnSpPr>
            <a:cxnSpLocks/>
          </p:cNvCxnSpPr>
          <p:nvPr/>
        </p:nvCxnSpPr>
        <p:spPr>
          <a:xfrm>
            <a:off x="3285566" y="2656745"/>
            <a:ext cx="36396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40B506D-3910-6D68-DBD0-72060170C5FA}"/>
              </a:ext>
            </a:extLst>
          </p:cNvPr>
          <p:cNvSpPr txBox="1"/>
          <p:nvPr/>
        </p:nvSpPr>
        <p:spPr>
          <a:xfrm>
            <a:off x="3124202" y="2119853"/>
            <a:ext cx="6831104" cy="369332"/>
          </a:xfrm>
          <a:prstGeom prst="rect">
            <a:avLst/>
          </a:prstGeom>
          <a:noFill/>
        </p:spPr>
        <p:txBody>
          <a:bodyPr wrap="square">
            <a:spAutoFit/>
          </a:bodyPr>
          <a:lstStyle/>
          <a:p>
            <a:r>
              <a:rPr lang="en-US" altLang="zh-CN" sz="1800" b="0" i="0" dirty="0">
                <a:solidFill>
                  <a:srgbClr val="000000"/>
                </a:solidFill>
                <a:effectLst/>
                <a:latin typeface="Arial Black" panose="020B0A04020102020204" pitchFamily="34" charset="0"/>
              </a:rPr>
              <a:t>network attestation mechanism</a:t>
            </a:r>
            <a:endParaRPr lang="zh-CN" altLang="en-US" dirty="0">
              <a:latin typeface="Arial Black" panose="020B0A04020102020204" pitchFamily="34" charset="0"/>
            </a:endParaRPr>
          </a:p>
        </p:txBody>
      </p:sp>
      <p:sp>
        <p:nvSpPr>
          <p:cNvPr id="17" name="矩形 16">
            <a:extLst>
              <a:ext uri="{FF2B5EF4-FFF2-40B4-BE49-F238E27FC236}">
                <a16:creationId xmlns:a16="http://schemas.microsoft.com/office/drawing/2014/main" id="{DA368D64-0D11-7A4D-B24B-D45F03D81692}"/>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235235 </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窦艺初</a:t>
            </a:r>
          </a:p>
        </p:txBody>
      </p:sp>
    </p:spTree>
    <p:extLst>
      <p:ext uri="{BB962C8B-B14F-4D97-AF65-F5344CB8AC3E}">
        <p14:creationId xmlns:p14="http://schemas.microsoft.com/office/powerpoint/2010/main" val="2081186333"/>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02</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830997"/>
          </a:xfrm>
          <a:prstGeom prst="rect">
            <a:avLst/>
          </a:prstGeom>
        </p:spPr>
        <p:txBody>
          <a:bodyPr wrap="square">
            <a:spAutoFit/>
          </a:bodyPr>
          <a:lstStyle/>
          <a:p>
            <a:pPr defTabSz="1219170">
              <a:defRPr/>
            </a:pPr>
            <a:r>
              <a:rPr lang="en-US" altLang="zh-CN" sz="48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Contributions</a:t>
            </a:r>
            <a:endParaRPr lang="zh-CN" altLang="en-US" sz="48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170794" y="4614656"/>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3328900011"/>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390369E-DDA6-58C5-7DAC-B6DA3E3A663B}"/>
              </a:ext>
            </a:extLst>
          </p:cNvPr>
          <p:cNvPicPr>
            <a:picLocks noChangeAspect="1"/>
          </p:cNvPicPr>
          <p:nvPr/>
        </p:nvPicPr>
        <p:blipFill>
          <a:blip r:embed="rId3"/>
          <a:stretch>
            <a:fillRect/>
          </a:stretch>
        </p:blipFill>
        <p:spPr>
          <a:xfrm>
            <a:off x="1542392" y="0"/>
            <a:ext cx="9107215" cy="6879013"/>
          </a:xfrm>
          <a:prstGeom prst="rect">
            <a:avLst/>
          </a:prstGeom>
        </p:spPr>
      </p:pic>
      <p:sp>
        <p:nvSpPr>
          <p:cNvPr id="13" name="矩形 12">
            <a:extLst>
              <a:ext uri="{FF2B5EF4-FFF2-40B4-BE49-F238E27FC236}">
                <a16:creationId xmlns:a16="http://schemas.microsoft.com/office/drawing/2014/main" id="{DFC1E078-5FD5-7DB0-985D-35903AAE10F9}"/>
              </a:ext>
            </a:extLst>
          </p:cNvPr>
          <p:cNvSpPr/>
          <p:nvPr/>
        </p:nvSpPr>
        <p:spPr>
          <a:xfrm>
            <a:off x="3455894" y="1089212"/>
            <a:ext cx="2084294" cy="2151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5C0CEC9-507B-5345-327D-338F8D2D5A04}"/>
              </a:ext>
            </a:extLst>
          </p:cNvPr>
          <p:cNvSpPr/>
          <p:nvPr/>
        </p:nvSpPr>
        <p:spPr>
          <a:xfrm>
            <a:off x="6889376" y="1048871"/>
            <a:ext cx="2084294" cy="2151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738C62E-ACAD-7E8B-996D-7D9DCF06A132}"/>
              </a:ext>
            </a:extLst>
          </p:cNvPr>
          <p:cNvSpPr/>
          <p:nvPr/>
        </p:nvSpPr>
        <p:spPr>
          <a:xfrm>
            <a:off x="3413080" y="5553635"/>
            <a:ext cx="2084294" cy="2151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A9F281FF-F8D8-7C80-BB49-5DBEEBB38141}"/>
              </a:ext>
            </a:extLst>
          </p:cNvPr>
          <p:cNvSpPr/>
          <p:nvPr/>
        </p:nvSpPr>
        <p:spPr>
          <a:xfrm>
            <a:off x="6694628" y="5540188"/>
            <a:ext cx="2084294" cy="2151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322A0B3-20FC-F980-8A6C-63A5788BAD45}"/>
              </a:ext>
            </a:extLst>
          </p:cNvPr>
          <p:cNvSpPr/>
          <p:nvPr/>
        </p:nvSpPr>
        <p:spPr>
          <a:xfrm>
            <a:off x="4455226" y="3237801"/>
            <a:ext cx="3438197" cy="1911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B1075C7B-B9AE-E60C-0CE4-090A130DAABC}"/>
              </a:ext>
            </a:extLst>
          </p:cNvPr>
          <p:cNvSpPr txBox="1"/>
          <p:nvPr/>
        </p:nvSpPr>
        <p:spPr>
          <a:xfrm>
            <a:off x="4988859" y="3237801"/>
            <a:ext cx="2084294" cy="400110"/>
          </a:xfrm>
          <a:prstGeom prst="rect">
            <a:avLst/>
          </a:prstGeom>
          <a:noFill/>
        </p:spPr>
        <p:txBody>
          <a:bodyPr wrap="square" rtlCol="0">
            <a:spAutoFit/>
          </a:bodyPr>
          <a:lstStyle/>
          <a:p>
            <a:pPr algn="ctr"/>
            <a:r>
              <a:rPr lang="en-US" altLang="zh-CN" sz="2000" dirty="0">
                <a:solidFill>
                  <a:schemeClr val="tx1">
                    <a:lumMod val="75000"/>
                    <a:lumOff val="25000"/>
                  </a:schemeClr>
                </a:solidFill>
                <a:latin typeface="Arial Black" panose="020B0A04020102020204" pitchFamily="34" charset="0"/>
                <a:ea typeface="微软雅黑" panose="020B0503020204020204" pitchFamily="34" charset="-122"/>
              </a:rPr>
              <a:t>Trust or not</a:t>
            </a:r>
            <a:endParaRPr lang="zh-CN" altLang="en-US" sz="2000" dirty="0">
              <a:solidFill>
                <a:schemeClr val="tx1">
                  <a:lumMod val="75000"/>
                  <a:lumOff val="25000"/>
                </a:schemeClr>
              </a:solidFill>
              <a:latin typeface="Arial Black" panose="020B0A04020102020204" pitchFamily="34" charset="0"/>
              <a:ea typeface="微软雅黑" panose="020B0503020204020204" pitchFamily="34" charset="-122"/>
            </a:endParaRPr>
          </a:p>
        </p:txBody>
      </p:sp>
      <p:sp>
        <p:nvSpPr>
          <p:cNvPr id="9" name="矩形 8">
            <a:extLst>
              <a:ext uri="{FF2B5EF4-FFF2-40B4-BE49-F238E27FC236}">
                <a16:creationId xmlns:a16="http://schemas.microsoft.com/office/drawing/2014/main" id="{17C79FA2-677F-7B4F-8046-861BD151FEB4}"/>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235235 </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窦艺初</a:t>
            </a:r>
          </a:p>
        </p:txBody>
      </p:sp>
    </p:spTree>
    <p:extLst>
      <p:ext uri="{BB962C8B-B14F-4D97-AF65-F5344CB8AC3E}">
        <p14:creationId xmlns:p14="http://schemas.microsoft.com/office/powerpoint/2010/main" val="1658916973"/>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03</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830997"/>
          </a:xfrm>
          <a:prstGeom prst="rect">
            <a:avLst/>
          </a:prstGeom>
        </p:spPr>
        <p:txBody>
          <a:bodyPr wrap="square">
            <a:spAutoFit/>
          </a:bodyPr>
          <a:lstStyle/>
          <a:p>
            <a:pPr defTabSz="1219170">
              <a:defRPr/>
            </a:pPr>
            <a:r>
              <a:rPr lang="en-US" altLang="zh-CN" sz="4800" spc="600" dirty="0">
                <a:solidFill>
                  <a:srgbClr val="E49140"/>
                </a:solidFill>
                <a:latin typeface="Arial Black" panose="020B0A04020102020204" pitchFamily="34" charset="0"/>
                <a:ea typeface="思源宋体" panose="02020400000000000000" pitchFamily="18" charset="-122"/>
                <a:cs typeface="+mn-ea"/>
                <a:sym typeface="思源宋体" panose="02020400000000000000" pitchFamily="18" charset="-122"/>
              </a:rPr>
              <a:t>Improvement</a:t>
            </a:r>
            <a:endParaRPr lang="zh-CN" altLang="en-US" sz="4800" spc="600" dirty="0">
              <a:solidFill>
                <a:srgbClr val="E49140"/>
              </a:solidFill>
              <a:latin typeface="Arial Black" panose="020B0A04020102020204" pitchFamily="34" charset="0"/>
              <a:ea typeface="思源宋体" panose="02020400000000000000" pitchFamily="18" charset="-122"/>
              <a:cs typeface="+mn-ea"/>
              <a:sym typeface="思源宋体" panose="02020400000000000000" pitchFamily="18"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130453" y="4614656"/>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185245385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latin typeface="思源宋体" panose="02020400000000000000" pitchFamily="18" charset="-122"/>
                <a:ea typeface="思源宋体" panose="02020400000000000000" pitchFamily="18" charset="-122"/>
                <a:sym typeface="思源宋体" panose="02020400000000000000" pitchFamily="18" charset="-122"/>
              </a:rPr>
              <a:t> </a:t>
            </a:r>
          </a:p>
        </p:txBody>
      </p:sp>
      <p:sp>
        <p:nvSpPr>
          <p:cNvPr id="5" name="Slide Number Placeholder 4"/>
          <p:cNvSpPr>
            <a:spLocks noGrp="1"/>
          </p:cNvSpPr>
          <p:nvPr>
            <p:ph type="sldNum" sz="quarter" idx="12"/>
          </p:nvPr>
        </p:nvSpPr>
        <p:spPr/>
        <p:txBody>
          <a:bodyPr/>
          <a:lstStyle/>
          <a:p>
            <a:fld id="{F38B1AB7-65BE-463D-9AF3-0E306DDDB8CD}" type="slidenum">
              <a:rPr lang="en-GB" smtClean="0">
                <a:latin typeface="思源宋体" panose="02020400000000000000" pitchFamily="18" charset="-122"/>
                <a:ea typeface="思源宋体" panose="02020400000000000000" pitchFamily="18" charset="-122"/>
                <a:sym typeface="思源宋体" panose="02020400000000000000" pitchFamily="18" charset="-122"/>
              </a:rPr>
              <a:pPr/>
              <a:t>39</a:t>
            </a:fld>
            <a:endParaRPr lang="en-GB" dirty="0">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7" name="图形 6" descr="笔记本电脑">
            <a:extLst>
              <a:ext uri="{FF2B5EF4-FFF2-40B4-BE49-F238E27FC236}">
                <a16:creationId xmlns:a16="http://schemas.microsoft.com/office/drawing/2014/main" id="{E9C14661-7C15-367A-A135-A2E2BE475C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9713" y="2621246"/>
            <a:ext cx="914400" cy="914400"/>
          </a:xfrm>
          <a:prstGeom prst="rect">
            <a:avLst/>
          </a:prstGeom>
        </p:spPr>
      </p:pic>
      <p:cxnSp>
        <p:nvCxnSpPr>
          <p:cNvPr id="24" name="直接箭头连接符 23">
            <a:extLst>
              <a:ext uri="{FF2B5EF4-FFF2-40B4-BE49-F238E27FC236}">
                <a16:creationId xmlns:a16="http://schemas.microsoft.com/office/drawing/2014/main" id="{3CB986FC-8A09-675D-58C1-E65BB16DF87B}"/>
              </a:ext>
            </a:extLst>
          </p:cNvPr>
          <p:cNvCxnSpPr>
            <a:cxnSpLocks/>
          </p:cNvCxnSpPr>
          <p:nvPr/>
        </p:nvCxnSpPr>
        <p:spPr>
          <a:xfrm>
            <a:off x="4301665" y="3071790"/>
            <a:ext cx="36396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40B506D-3910-6D68-DBD0-72060170C5FA}"/>
              </a:ext>
            </a:extLst>
          </p:cNvPr>
          <p:cNvSpPr txBox="1"/>
          <p:nvPr/>
        </p:nvSpPr>
        <p:spPr>
          <a:xfrm>
            <a:off x="5256407" y="2608498"/>
            <a:ext cx="1504959" cy="369332"/>
          </a:xfrm>
          <a:prstGeom prst="rect">
            <a:avLst/>
          </a:prstGeom>
          <a:noFill/>
        </p:spPr>
        <p:txBody>
          <a:bodyPr wrap="square">
            <a:spAutoFit/>
          </a:bodyPr>
          <a:lstStyle/>
          <a:p>
            <a:pPr algn="ctr"/>
            <a:r>
              <a:rPr lang="en-US" altLang="zh-CN" sz="1800" b="0" i="0" dirty="0">
                <a:solidFill>
                  <a:srgbClr val="000000"/>
                </a:solidFill>
                <a:effectLst/>
                <a:latin typeface="Arial Black" panose="020B0A04020102020204" pitchFamily="34" charset="0"/>
              </a:rPr>
              <a:t>report</a:t>
            </a:r>
            <a:endParaRPr lang="zh-CN" altLang="en-US" dirty="0">
              <a:latin typeface="Arial Black" panose="020B0A04020102020204" pitchFamily="34" charset="0"/>
            </a:endParaRPr>
          </a:p>
        </p:txBody>
      </p:sp>
      <p:pic>
        <p:nvPicPr>
          <p:cNvPr id="11" name="图形 10" descr="用户">
            <a:extLst>
              <a:ext uri="{FF2B5EF4-FFF2-40B4-BE49-F238E27FC236}">
                <a16:creationId xmlns:a16="http://schemas.microsoft.com/office/drawing/2014/main" id="{1AF20D63-FCB2-72A4-8BFA-951085F2A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70252" y="2621246"/>
            <a:ext cx="914400" cy="914400"/>
          </a:xfrm>
          <a:prstGeom prst="rect">
            <a:avLst/>
          </a:prstGeom>
        </p:spPr>
      </p:pic>
      <p:sp>
        <p:nvSpPr>
          <p:cNvPr id="8" name="矩形 7">
            <a:extLst>
              <a:ext uri="{FF2B5EF4-FFF2-40B4-BE49-F238E27FC236}">
                <a16:creationId xmlns:a16="http://schemas.microsoft.com/office/drawing/2014/main" id="{494F6A3E-5423-9D45-99E5-C11ECF120761}"/>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235235 </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窦艺初</a:t>
            </a:r>
          </a:p>
        </p:txBody>
      </p:sp>
      <p:sp>
        <p:nvSpPr>
          <p:cNvPr id="2" name="文本框 1">
            <a:extLst>
              <a:ext uri="{FF2B5EF4-FFF2-40B4-BE49-F238E27FC236}">
                <a16:creationId xmlns:a16="http://schemas.microsoft.com/office/drawing/2014/main" id="{02615C4E-2E95-FE8B-D3E4-7BBEC0C32C56}"/>
              </a:ext>
            </a:extLst>
          </p:cNvPr>
          <p:cNvSpPr txBox="1"/>
          <p:nvPr/>
        </p:nvSpPr>
        <p:spPr>
          <a:xfrm>
            <a:off x="2463711" y="4214482"/>
            <a:ext cx="7030387" cy="954107"/>
          </a:xfrm>
          <a:prstGeom prst="rect">
            <a:avLst/>
          </a:prstGeom>
          <a:noFill/>
        </p:spPr>
        <p:txBody>
          <a:bodyPr wrap="square" rtlCol="0">
            <a:spAutoFit/>
          </a:bodyPr>
          <a:lstStyle/>
          <a:p>
            <a:pPr algn="ctr"/>
            <a:r>
              <a:rPr lang="en-US" altLang="zh-CN" sz="2800" dirty="0">
                <a:effectLst/>
                <a:latin typeface="Arial Black" panose="020B0A04020102020204" pitchFamily="34" charset="0"/>
                <a:cs typeface="Times New Roman" panose="02020603050405020304" pitchFamily="18" charset="0"/>
              </a:rPr>
              <a:t>assessment results </a:t>
            </a:r>
          </a:p>
          <a:p>
            <a:pPr algn="ctr"/>
            <a:r>
              <a:rPr lang="en-US" altLang="zh-CN" sz="2800" dirty="0">
                <a:effectLst/>
                <a:latin typeface="Arial Black" panose="020B0A04020102020204" pitchFamily="34" charset="0"/>
                <a:cs typeface="Times New Roman" panose="02020603050405020304" pitchFamily="18" charset="0"/>
              </a:rPr>
              <a:t> anomaly detection reports</a:t>
            </a:r>
            <a:endParaRPr lang="zh-CN" altLang="en-US" dirty="0">
              <a:solidFill>
                <a:schemeClr val="tx1">
                  <a:lumMod val="75000"/>
                  <a:lumOff val="25000"/>
                </a:schemeClr>
              </a:solidFill>
              <a:latin typeface="Arial Black" panose="020B0A04020102020204" pitchFamily="34" charset="0"/>
              <a:ea typeface="微软雅黑" panose="020B0503020204020204" pitchFamily="34" charset="-122"/>
            </a:endParaRPr>
          </a:p>
        </p:txBody>
      </p:sp>
    </p:spTree>
    <p:extLst>
      <p:ext uri="{BB962C8B-B14F-4D97-AF65-F5344CB8AC3E}">
        <p14:creationId xmlns:p14="http://schemas.microsoft.com/office/powerpoint/2010/main" val="3099726096"/>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3FC739F-0AA0-470D-ABF6-6B75A7EB95FE}"/>
              </a:ext>
            </a:extLst>
          </p:cNvPr>
          <p:cNvGrpSpPr/>
          <p:nvPr/>
        </p:nvGrpSpPr>
        <p:grpSpPr>
          <a:xfrm>
            <a:off x="771152" y="1974219"/>
            <a:ext cx="6770623" cy="2773730"/>
            <a:chOff x="1472957" y="2479677"/>
            <a:chExt cx="5365992" cy="2251517"/>
          </a:xfrm>
        </p:grpSpPr>
        <p:grpSp>
          <p:nvGrpSpPr>
            <p:cNvPr id="4" name="组合 3">
              <a:extLst>
                <a:ext uri="{FF2B5EF4-FFF2-40B4-BE49-F238E27FC236}">
                  <a16:creationId xmlns:a16="http://schemas.microsoft.com/office/drawing/2014/main" id="{DDFB5C36-2A3D-485F-8081-599665674780}"/>
                </a:ext>
              </a:extLst>
            </p:cNvPr>
            <p:cNvGrpSpPr/>
            <p:nvPr/>
          </p:nvGrpSpPr>
          <p:grpSpPr>
            <a:xfrm>
              <a:off x="1472958" y="2479677"/>
              <a:ext cx="5365991" cy="381149"/>
              <a:chOff x="6587883" y="1850337"/>
              <a:chExt cx="3787068" cy="237532"/>
            </a:xfrm>
          </p:grpSpPr>
          <p:sp>
            <p:nvSpPr>
              <p:cNvPr id="11" name="Shape 2598">
                <a:extLst>
                  <a:ext uri="{FF2B5EF4-FFF2-40B4-BE49-F238E27FC236}">
                    <a16:creationId xmlns:a16="http://schemas.microsoft.com/office/drawing/2014/main" id="{7ED4CEDB-DEFF-483E-8FB1-4F46C4F4803E}"/>
                  </a:ext>
                </a:extLst>
              </p:cNvPr>
              <p:cNvSpPr/>
              <p:nvPr/>
            </p:nvSpPr>
            <p:spPr>
              <a:xfrm>
                <a:off x="7026408" y="1850337"/>
                <a:ext cx="3348543" cy="2375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120000"/>
                  </a:lnSpc>
                  <a:defRPr sz="2000">
                    <a:solidFill>
                      <a:srgbClr val="FFFFFF"/>
                    </a:solidFill>
                    <a:latin typeface="Roboto Regular"/>
                    <a:ea typeface="Roboto Regular"/>
                    <a:cs typeface="Roboto Regular"/>
                    <a:sym typeface="Roboto Regular"/>
                  </a:defRPr>
                </a:lvl1pPr>
              </a:lstStyle>
              <a:p>
                <a:pPr>
                  <a:defRPr sz="1800">
                    <a:solidFill>
                      <a:srgbClr val="000000"/>
                    </a:solidFill>
                  </a:defRPr>
                </a:pPr>
                <a:r>
                  <a:rPr lang="en-US" altLang="zh-C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思源宋体" panose="02020400000000000000" pitchFamily="18" charset="-122"/>
                  </a:rPr>
                  <a:t>Fortifying the foundations</a:t>
                </a:r>
                <a:endParaRPr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思源宋体" panose="02020400000000000000" pitchFamily="18" charset="-122"/>
                  <a:sym typeface="思源宋体" panose="02020400000000000000" pitchFamily="18" charset="-122"/>
                </a:endParaRPr>
              </a:p>
            </p:txBody>
          </p:sp>
          <p:sp>
            <p:nvSpPr>
              <p:cNvPr id="12" name="Shape 2601">
                <a:extLst>
                  <a:ext uri="{FF2B5EF4-FFF2-40B4-BE49-F238E27FC236}">
                    <a16:creationId xmlns:a16="http://schemas.microsoft.com/office/drawing/2014/main" id="{D100011D-4178-4C18-8604-8AF091A1930A}"/>
                  </a:ext>
                </a:extLst>
              </p:cNvPr>
              <p:cNvSpPr/>
              <p:nvPr/>
            </p:nvSpPr>
            <p:spPr>
              <a:xfrm>
                <a:off x="6587883" y="1864443"/>
                <a:ext cx="241419" cy="192685"/>
              </a:xfrm>
              <a:custGeom>
                <a:avLst/>
                <a:gdLst/>
                <a:ahLst/>
                <a:cxnLst>
                  <a:cxn ang="0">
                    <a:pos x="wd2" y="hd2"/>
                  </a:cxn>
                  <a:cxn ang="5400000">
                    <a:pos x="wd2" y="hd2"/>
                  </a:cxn>
                  <a:cxn ang="10800000">
                    <a:pos x="wd2" y="hd2"/>
                  </a:cxn>
                  <a:cxn ang="16200000">
                    <a:pos x="wd2" y="hd2"/>
                  </a:cxn>
                </a:cxnLst>
                <a:rect l="0" t="0" r="r" b="b"/>
                <a:pathLst>
                  <a:path w="21471" h="21600" extrusionOk="0">
                    <a:moveTo>
                      <a:pt x="8496" y="19965"/>
                    </a:moveTo>
                    <a:lnTo>
                      <a:pt x="1285" y="10860"/>
                    </a:lnTo>
                    <a:lnTo>
                      <a:pt x="4159" y="7264"/>
                    </a:lnTo>
                    <a:lnTo>
                      <a:pt x="8496" y="12729"/>
                    </a:lnTo>
                    <a:lnTo>
                      <a:pt x="17333" y="1622"/>
                    </a:lnTo>
                    <a:lnTo>
                      <a:pt x="20173" y="5246"/>
                    </a:lnTo>
                    <a:cubicBezTo>
                      <a:pt x="20173" y="5246"/>
                      <a:pt x="8496" y="19965"/>
                      <a:pt x="8496" y="19965"/>
                    </a:cubicBezTo>
                    <a:close/>
                    <a:moveTo>
                      <a:pt x="21108" y="4067"/>
                    </a:moveTo>
                    <a:lnTo>
                      <a:pt x="18234" y="471"/>
                    </a:lnTo>
                    <a:cubicBezTo>
                      <a:pt x="17986" y="163"/>
                      <a:pt x="17683" y="0"/>
                      <a:pt x="17333" y="0"/>
                    </a:cubicBezTo>
                    <a:cubicBezTo>
                      <a:pt x="16948" y="0"/>
                      <a:pt x="16656" y="177"/>
                      <a:pt x="16422" y="471"/>
                    </a:cubicBezTo>
                    <a:lnTo>
                      <a:pt x="8496" y="10432"/>
                    </a:lnTo>
                    <a:lnTo>
                      <a:pt x="5071" y="6085"/>
                    </a:lnTo>
                    <a:cubicBezTo>
                      <a:pt x="4779" y="5777"/>
                      <a:pt x="4476" y="5614"/>
                      <a:pt x="4159" y="5614"/>
                    </a:cubicBezTo>
                    <a:cubicBezTo>
                      <a:pt x="3821" y="5614"/>
                      <a:pt x="3517" y="5777"/>
                      <a:pt x="3224" y="6085"/>
                    </a:cubicBezTo>
                    <a:lnTo>
                      <a:pt x="385" y="9709"/>
                    </a:lnTo>
                    <a:cubicBezTo>
                      <a:pt x="-127" y="10362"/>
                      <a:pt x="-129" y="11359"/>
                      <a:pt x="385" y="12006"/>
                    </a:cubicBezTo>
                    <a:lnTo>
                      <a:pt x="7584" y="21112"/>
                    </a:lnTo>
                    <a:cubicBezTo>
                      <a:pt x="7841" y="21439"/>
                      <a:pt x="8146" y="21600"/>
                      <a:pt x="8496" y="21600"/>
                    </a:cubicBezTo>
                    <a:cubicBezTo>
                      <a:pt x="8858" y="21600"/>
                      <a:pt x="9175" y="21436"/>
                      <a:pt x="9432" y="21112"/>
                    </a:cubicBezTo>
                    <a:lnTo>
                      <a:pt x="21108" y="6397"/>
                    </a:lnTo>
                    <a:cubicBezTo>
                      <a:pt x="21354" y="6085"/>
                      <a:pt x="21471" y="5702"/>
                      <a:pt x="21471" y="5246"/>
                    </a:cubicBezTo>
                    <a:cubicBezTo>
                      <a:pt x="21471" y="4819"/>
                      <a:pt x="21372" y="4397"/>
                      <a:pt x="21108" y="4067"/>
                    </a:cubicBezTo>
                    <a:cubicBezTo>
                      <a:pt x="21108" y="4067"/>
                      <a:pt x="21108" y="4067"/>
                      <a:pt x="21108" y="4067"/>
                    </a:cubicBezTo>
                    <a:close/>
                  </a:path>
                </a:pathLst>
              </a:custGeom>
              <a:solidFill>
                <a:schemeClr val="tx1"/>
              </a:solidFill>
              <a:ln w="12700">
                <a:miter lim="400000"/>
              </a:ln>
            </p:spPr>
            <p:txBody>
              <a:bodyPr lIns="19051" tIns="19051" rIns="19051" bIns="19051" anchor="ctr"/>
              <a:lstStyle/>
              <a:p>
                <a:pPr defTabSz="228589">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grpSp>
          <p:nvGrpSpPr>
            <p:cNvPr id="5" name="组合 4">
              <a:extLst>
                <a:ext uri="{FF2B5EF4-FFF2-40B4-BE49-F238E27FC236}">
                  <a16:creationId xmlns:a16="http://schemas.microsoft.com/office/drawing/2014/main" id="{6F2C262C-7E1A-491C-8F20-7477799ACDAD}"/>
                </a:ext>
              </a:extLst>
            </p:cNvPr>
            <p:cNvGrpSpPr/>
            <p:nvPr/>
          </p:nvGrpSpPr>
          <p:grpSpPr>
            <a:xfrm>
              <a:off x="1472957" y="3429001"/>
              <a:ext cx="5365992" cy="381149"/>
              <a:chOff x="6587883" y="1831745"/>
              <a:chExt cx="3787069" cy="237532"/>
            </a:xfrm>
          </p:grpSpPr>
          <p:sp>
            <p:nvSpPr>
              <p:cNvPr id="9" name="Shape 2598">
                <a:extLst>
                  <a:ext uri="{FF2B5EF4-FFF2-40B4-BE49-F238E27FC236}">
                    <a16:creationId xmlns:a16="http://schemas.microsoft.com/office/drawing/2014/main" id="{B9EBAAB7-7888-479F-A24F-D1FD41B094FE}"/>
                  </a:ext>
                </a:extLst>
              </p:cNvPr>
              <p:cNvSpPr/>
              <p:nvPr/>
            </p:nvSpPr>
            <p:spPr>
              <a:xfrm>
                <a:off x="7026409" y="1831745"/>
                <a:ext cx="3348543" cy="2375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120000"/>
                  </a:lnSpc>
                  <a:defRPr sz="2000">
                    <a:solidFill>
                      <a:srgbClr val="FFFFFF"/>
                    </a:solidFill>
                    <a:latin typeface="Roboto Regular"/>
                    <a:ea typeface="Roboto Regular"/>
                    <a:cs typeface="Roboto Regular"/>
                    <a:sym typeface="Roboto Regular"/>
                  </a:defRPr>
                </a:lvl1pPr>
              </a:lstStyle>
              <a:p>
                <a:pPr lvl="0">
                  <a:defRPr sz="1800">
                    <a:solidFill>
                      <a:srgbClr val="000000"/>
                    </a:solidFill>
                  </a:defRPr>
                </a:pPr>
                <a:r>
                  <a:rPr lang="en-US" altLang="zh-C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思源宋体" panose="02020400000000000000" pitchFamily="18" charset="-122"/>
                  </a:rPr>
                  <a:t>Open minds</a:t>
                </a:r>
                <a:endParaRPr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思源宋体" panose="02020400000000000000" pitchFamily="18" charset="-122"/>
                  <a:sym typeface="思源宋体" panose="02020400000000000000" pitchFamily="18" charset="-122"/>
                </a:endParaRPr>
              </a:p>
            </p:txBody>
          </p:sp>
          <p:sp>
            <p:nvSpPr>
              <p:cNvPr id="10" name="Shape 2601">
                <a:extLst>
                  <a:ext uri="{FF2B5EF4-FFF2-40B4-BE49-F238E27FC236}">
                    <a16:creationId xmlns:a16="http://schemas.microsoft.com/office/drawing/2014/main" id="{B71D8332-977B-4EAD-BC24-281318DB7752}"/>
                  </a:ext>
                </a:extLst>
              </p:cNvPr>
              <p:cNvSpPr/>
              <p:nvPr/>
            </p:nvSpPr>
            <p:spPr>
              <a:xfrm>
                <a:off x="6587883" y="1864443"/>
                <a:ext cx="241419" cy="192685"/>
              </a:xfrm>
              <a:custGeom>
                <a:avLst/>
                <a:gdLst/>
                <a:ahLst/>
                <a:cxnLst>
                  <a:cxn ang="0">
                    <a:pos x="wd2" y="hd2"/>
                  </a:cxn>
                  <a:cxn ang="5400000">
                    <a:pos x="wd2" y="hd2"/>
                  </a:cxn>
                  <a:cxn ang="10800000">
                    <a:pos x="wd2" y="hd2"/>
                  </a:cxn>
                  <a:cxn ang="16200000">
                    <a:pos x="wd2" y="hd2"/>
                  </a:cxn>
                </a:cxnLst>
                <a:rect l="0" t="0" r="r" b="b"/>
                <a:pathLst>
                  <a:path w="21471" h="21600" extrusionOk="0">
                    <a:moveTo>
                      <a:pt x="8496" y="19965"/>
                    </a:moveTo>
                    <a:lnTo>
                      <a:pt x="1285" y="10860"/>
                    </a:lnTo>
                    <a:lnTo>
                      <a:pt x="4159" y="7264"/>
                    </a:lnTo>
                    <a:lnTo>
                      <a:pt x="8496" y="12729"/>
                    </a:lnTo>
                    <a:lnTo>
                      <a:pt x="17333" y="1622"/>
                    </a:lnTo>
                    <a:lnTo>
                      <a:pt x="20173" y="5246"/>
                    </a:lnTo>
                    <a:cubicBezTo>
                      <a:pt x="20173" y="5246"/>
                      <a:pt x="8496" y="19965"/>
                      <a:pt x="8496" y="19965"/>
                    </a:cubicBezTo>
                    <a:close/>
                    <a:moveTo>
                      <a:pt x="21108" y="4067"/>
                    </a:moveTo>
                    <a:lnTo>
                      <a:pt x="18234" y="471"/>
                    </a:lnTo>
                    <a:cubicBezTo>
                      <a:pt x="17986" y="163"/>
                      <a:pt x="17683" y="0"/>
                      <a:pt x="17333" y="0"/>
                    </a:cubicBezTo>
                    <a:cubicBezTo>
                      <a:pt x="16948" y="0"/>
                      <a:pt x="16656" y="177"/>
                      <a:pt x="16422" y="471"/>
                    </a:cubicBezTo>
                    <a:lnTo>
                      <a:pt x="8496" y="10432"/>
                    </a:lnTo>
                    <a:lnTo>
                      <a:pt x="5071" y="6085"/>
                    </a:lnTo>
                    <a:cubicBezTo>
                      <a:pt x="4779" y="5777"/>
                      <a:pt x="4476" y="5614"/>
                      <a:pt x="4159" y="5614"/>
                    </a:cubicBezTo>
                    <a:cubicBezTo>
                      <a:pt x="3821" y="5614"/>
                      <a:pt x="3517" y="5777"/>
                      <a:pt x="3224" y="6085"/>
                    </a:cubicBezTo>
                    <a:lnTo>
                      <a:pt x="385" y="9709"/>
                    </a:lnTo>
                    <a:cubicBezTo>
                      <a:pt x="-127" y="10362"/>
                      <a:pt x="-129" y="11359"/>
                      <a:pt x="385" y="12006"/>
                    </a:cubicBezTo>
                    <a:lnTo>
                      <a:pt x="7584" y="21112"/>
                    </a:lnTo>
                    <a:cubicBezTo>
                      <a:pt x="7841" y="21439"/>
                      <a:pt x="8146" y="21600"/>
                      <a:pt x="8496" y="21600"/>
                    </a:cubicBezTo>
                    <a:cubicBezTo>
                      <a:pt x="8858" y="21600"/>
                      <a:pt x="9175" y="21436"/>
                      <a:pt x="9432" y="21112"/>
                    </a:cubicBezTo>
                    <a:lnTo>
                      <a:pt x="21108" y="6397"/>
                    </a:lnTo>
                    <a:cubicBezTo>
                      <a:pt x="21354" y="6085"/>
                      <a:pt x="21471" y="5702"/>
                      <a:pt x="21471" y="5246"/>
                    </a:cubicBezTo>
                    <a:cubicBezTo>
                      <a:pt x="21471" y="4819"/>
                      <a:pt x="21372" y="4397"/>
                      <a:pt x="21108" y="4067"/>
                    </a:cubicBezTo>
                    <a:cubicBezTo>
                      <a:pt x="21108" y="4067"/>
                      <a:pt x="21108" y="4067"/>
                      <a:pt x="21108" y="4067"/>
                    </a:cubicBezTo>
                    <a:close/>
                  </a:path>
                </a:pathLst>
              </a:custGeom>
              <a:solidFill>
                <a:schemeClr val="tx1"/>
              </a:solidFill>
              <a:ln w="12700">
                <a:miter lim="400000"/>
              </a:ln>
            </p:spPr>
            <p:txBody>
              <a:bodyPr lIns="19051" tIns="19051" rIns="19051" bIns="19051" anchor="ctr"/>
              <a:lstStyle/>
              <a:p>
                <a:pPr defTabSz="228589">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8" name="Shape 2601">
              <a:extLst>
                <a:ext uri="{FF2B5EF4-FFF2-40B4-BE49-F238E27FC236}">
                  <a16:creationId xmlns:a16="http://schemas.microsoft.com/office/drawing/2014/main" id="{A28843C8-F598-4AE7-BB64-6EF8081879EE}"/>
                </a:ext>
              </a:extLst>
            </p:cNvPr>
            <p:cNvSpPr/>
            <p:nvPr/>
          </p:nvSpPr>
          <p:spPr>
            <a:xfrm>
              <a:off x="1472958" y="4422008"/>
              <a:ext cx="342072" cy="309186"/>
            </a:xfrm>
            <a:custGeom>
              <a:avLst/>
              <a:gdLst/>
              <a:ahLst/>
              <a:cxnLst>
                <a:cxn ang="0">
                  <a:pos x="wd2" y="hd2"/>
                </a:cxn>
                <a:cxn ang="5400000">
                  <a:pos x="wd2" y="hd2"/>
                </a:cxn>
                <a:cxn ang="10800000">
                  <a:pos x="wd2" y="hd2"/>
                </a:cxn>
                <a:cxn ang="16200000">
                  <a:pos x="wd2" y="hd2"/>
                </a:cxn>
              </a:cxnLst>
              <a:rect l="0" t="0" r="r" b="b"/>
              <a:pathLst>
                <a:path w="21471" h="21600" extrusionOk="0">
                  <a:moveTo>
                    <a:pt x="8496" y="19965"/>
                  </a:moveTo>
                  <a:lnTo>
                    <a:pt x="1285" y="10860"/>
                  </a:lnTo>
                  <a:lnTo>
                    <a:pt x="4159" y="7264"/>
                  </a:lnTo>
                  <a:lnTo>
                    <a:pt x="8496" y="12729"/>
                  </a:lnTo>
                  <a:lnTo>
                    <a:pt x="17333" y="1622"/>
                  </a:lnTo>
                  <a:lnTo>
                    <a:pt x="20173" y="5246"/>
                  </a:lnTo>
                  <a:cubicBezTo>
                    <a:pt x="20173" y="5246"/>
                    <a:pt x="8496" y="19965"/>
                    <a:pt x="8496" y="19965"/>
                  </a:cubicBezTo>
                  <a:close/>
                  <a:moveTo>
                    <a:pt x="21108" y="4067"/>
                  </a:moveTo>
                  <a:lnTo>
                    <a:pt x="18234" y="471"/>
                  </a:lnTo>
                  <a:cubicBezTo>
                    <a:pt x="17986" y="163"/>
                    <a:pt x="17683" y="0"/>
                    <a:pt x="17333" y="0"/>
                  </a:cubicBezTo>
                  <a:cubicBezTo>
                    <a:pt x="16948" y="0"/>
                    <a:pt x="16656" y="177"/>
                    <a:pt x="16422" y="471"/>
                  </a:cubicBezTo>
                  <a:lnTo>
                    <a:pt x="8496" y="10432"/>
                  </a:lnTo>
                  <a:lnTo>
                    <a:pt x="5071" y="6085"/>
                  </a:lnTo>
                  <a:cubicBezTo>
                    <a:pt x="4779" y="5777"/>
                    <a:pt x="4476" y="5614"/>
                    <a:pt x="4159" y="5614"/>
                  </a:cubicBezTo>
                  <a:cubicBezTo>
                    <a:pt x="3821" y="5614"/>
                    <a:pt x="3517" y="5777"/>
                    <a:pt x="3224" y="6085"/>
                  </a:cubicBezTo>
                  <a:lnTo>
                    <a:pt x="385" y="9709"/>
                  </a:lnTo>
                  <a:cubicBezTo>
                    <a:pt x="-127" y="10362"/>
                    <a:pt x="-129" y="11359"/>
                    <a:pt x="385" y="12006"/>
                  </a:cubicBezTo>
                  <a:lnTo>
                    <a:pt x="7584" y="21112"/>
                  </a:lnTo>
                  <a:cubicBezTo>
                    <a:pt x="7841" y="21439"/>
                    <a:pt x="8146" y="21600"/>
                    <a:pt x="8496" y="21600"/>
                  </a:cubicBezTo>
                  <a:cubicBezTo>
                    <a:pt x="8858" y="21600"/>
                    <a:pt x="9175" y="21436"/>
                    <a:pt x="9432" y="21112"/>
                  </a:cubicBezTo>
                  <a:lnTo>
                    <a:pt x="21108" y="6397"/>
                  </a:lnTo>
                  <a:cubicBezTo>
                    <a:pt x="21354" y="6085"/>
                    <a:pt x="21471" y="5702"/>
                    <a:pt x="21471" y="5246"/>
                  </a:cubicBezTo>
                  <a:cubicBezTo>
                    <a:pt x="21471" y="4819"/>
                    <a:pt x="21372" y="4397"/>
                    <a:pt x="21108" y="4067"/>
                  </a:cubicBezTo>
                  <a:cubicBezTo>
                    <a:pt x="21108" y="4067"/>
                    <a:pt x="21108" y="4067"/>
                    <a:pt x="21108" y="4067"/>
                  </a:cubicBezTo>
                  <a:close/>
                </a:path>
              </a:pathLst>
            </a:custGeom>
            <a:solidFill>
              <a:schemeClr val="tx1"/>
            </a:solidFill>
            <a:ln w="12700">
              <a:miter lim="400000"/>
            </a:ln>
          </p:spPr>
          <p:txBody>
            <a:bodyPr lIns="19051" tIns="19051" rIns="19051" bIns="19051" anchor="ctr"/>
            <a:lstStyle/>
            <a:p>
              <a:pPr defTabSz="228589">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lumMod val="50000"/>
                  </a:scheme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grpSp>
        <p:nvGrpSpPr>
          <p:cNvPr id="2" name="组合 1">
            <a:extLst>
              <a:ext uri="{FF2B5EF4-FFF2-40B4-BE49-F238E27FC236}">
                <a16:creationId xmlns:a16="http://schemas.microsoft.com/office/drawing/2014/main" id="{D747A36A-FFDD-497F-89AA-AA18CF28E503}"/>
              </a:ext>
            </a:extLst>
          </p:cNvPr>
          <p:cNvGrpSpPr/>
          <p:nvPr/>
        </p:nvGrpSpPr>
        <p:grpSpPr>
          <a:xfrm>
            <a:off x="-1554354" y="-604770"/>
            <a:ext cx="6982934" cy="2420806"/>
            <a:chOff x="-1554354" y="-604770"/>
            <a:chExt cx="6982934" cy="2420806"/>
          </a:xfrm>
        </p:grpSpPr>
        <p:pic>
          <p:nvPicPr>
            <p:cNvPr id="24" name="图片 23">
              <a:extLst>
                <a:ext uri="{FF2B5EF4-FFF2-40B4-BE49-F238E27FC236}">
                  <a16:creationId xmlns:a16="http://schemas.microsoft.com/office/drawing/2014/main" id="{2F6AE6AB-FEE7-4177-BC91-642F011F6D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554354" y="-604770"/>
              <a:ext cx="3108709" cy="2420806"/>
            </a:xfrm>
            <a:prstGeom prst="rect">
              <a:avLst/>
            </a:prstGeom>
          </p:spPr>
        </p:pic>
        <p:sp>
          <p:nvSpPr>
            <p:cNvPr id="15" name="文本框 14">
              <a:extLst>
                <a:ext uri="{FF2B5EF4-FFF2-40B4-BE49-F238E27FC236}">
                  <a16:creationId xmlns:a16="http://schemas.microsoft.com/office/drawing/2014/main" id="{0689C328-ECA8-4CAB-87E2-F2F379ABB9AD}"/>
                </a:ext>
              </a:extLst>
            </p:cNvPr>
            <p:cNvSpPr txBox="1"/>
            <p:nvPr/>
          </p:nvSpPr>
          <p:spPr>
            <a:xfrm>
              <a:off x="1575591" y="580087"/>
              <a:ext cx="3852989" cy="400110"/>
            </a:xfrm>
            <a:prstGeom prst="rect">
              <a:avLst/>
            </a:prstGeom>
            <a:noFill/>
          </p:spPr>
          <p:txBody>
            <a:bodyPr wrap="square" rtlCol="0">
              <a:spAutoFit/>
            </a:bodyPr>
            <a:lstStyle/>
            <a:p>
              <a:r>
                <a:rPr lang="en-US" altLang="zh-CN" sz="20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Opening speech</a:t>
              </a:r>
              <a:endParaRPr lang="zh-CN" altLang="en-US" sz="20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grpSp>
      <p:sp>
        <p:nvSpPr>
          <p:cNvPr id="16" name="Shape 2598">
            <a:extLst>
              <a:ext uri="{FF2B5EF4-FFF2-40B4-BE49-F238E27FC236}">
                <a16:creationId xmlns:a16="http://schemas.microsoft.com/office/drawing/2014/main" id="{DE94A594-B00A-4828-9549-3606EEDB2C31}"/>
              </a:ext>
            </a:extLst>
          </p:cNvPr>
          <p:cNvSpPr/>
          <p:nvPr/>
        </p:nvSpPr>
        <p:spPr>
          <a:xfrm>
            <a:off x="1514484" y="4286410"/>
            <a:ext cx="5986615" cy="98661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120000"/>
              </a:lnSpc>
              <a:defRPr sz="2000">
                <a:solidFill>
                  <a:srgbClr val="FFFFFF"/>
                </a:solidFill>
                <a:latin typeface="Roboto Regular"/>
                <a:ea typeface="Roboto Regular"/>
                <a:cs typeface="Roboto Regular"/>
                <a:sym typeface="Roboto Regular"/>
              </a:defRPr>
            </a:lvl1pPr>
          </a:lstStyle>
          <a:p>
            <a:pPr>
              <a:defRPr sz="1800">
                <a:solidFill>
                  <a:srgbClr val="000000"/>
                </a:solidFill>
              </a:defRPr>
            </a:pPr>
            <a:r>
              <a:rPr lang="en-US" altLang="zh-C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思源宋体" panose="02020400000000000000" pitchFamily="18" charset="-122"/>
              </a:rPr>
              <a:t>Building a more secure and resilient digital world.</a:t>
            </a:r>
            <a:endParaRPr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思源宋体" panose="02020400000000000000" pitchFamily="18" charset="-122"/>
              <a:sym typeface="思源宋体" panose="02020400000000000000" pitchFamily="18" charset="-122"/>
            </a:endParaRPr>
          </a:p>
        </p:txBody>
      </p:sp>
      <p:pic>
        <p:nvPicPr>
          <p:cNvPr id="14" name="图片 13">
            <a:extLst>
              <a:ext uri="{FF2B5EF4-FFF2-40B4-BE49-F238E27FC236}">
                <a16:creationId xmlns:a16="http://schemas.microsoft.com/office/drawing/2014/main" id="{2F786EF7-BDC5-4E61-8839-65FD2D1DD3B9}"/>
              </a:ext>
            </a:extLst>
          </p:cNvPr>
          <p:cNvPicPr>
            <a:picLocks noChangeAspect="1"/>
          </p:cNvPicPr>
          <p:nvPr/>
        </p:nvPicPr>
        <p:blipFill>
          <a:blip r:embed="rId5"/>
          <a:stretch>
            <a:fillRect/>
          </a:stretch>
        </p:blipFill>
        <p:spPr>
          <a:xfrm>
            <a:off x="7417141" y="1712602"/>
            <a:ext cx="3591933" cy="35077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矩形 16">
            <a:extLst>
              <a:ext uri="{FF2B5EF4-FFF2-40B4-BE49-F238E27FC236}">
                <a16:creationId xmlns:a16="http://schemas.microsoft.com/office/drawing/2014/main" id="{8FD2714A-658C-5D43-8BF4-1F37BE5297C1}"/>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235238</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李婷婷</a:t>
            </a:r>
          </a:p>
        </p:txBody>
      </p:sp>
    </p:spTree>
    <p:extLst>
      <p:ext uri="{BB962C8B-B14F-4D97-AF65-F5344CB8AC3E}">
        <p14:creationId xmlns:p14="http://schemas.microsoft.com/office/powerpoint/2010/main" val="643788030"/>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030944" y="2475817"/>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PART 04</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49" name="矩形 48">
            <a:extLst>
              <a:ext uri="{FF2B5EF4-FFF2-40B4-BE49-F238E27FC236}">
                <a16:creationId xmlns:a16="http://schemas.microsoft.com/office/drawing/2014/main" id="{BB8A81A3-EA05-47BC-845F-3082E80D5039}"/>
              </a:ext>
            </a:extLst>
          </p:cNvPr>
          <p:cNvSpPr/>
          <p:nvPr/>
        </p:nvSpPr>
        <p:spPr>
          <a:xfrm>
            <a:off x="3030944" y="3506660"/>
            <a:ext cx="6669949" cy="830997"/>
          </a:xfrm>
          <a:prstGeom prst="rect">
            <a:avLst/>
          </a:prstGeom>
        </p:spPr>
        <p:txBody>
          <a:bodyPr wrap="square">
            <a:spAutoFit/>
          </a:bodyPr>
          <a:lstStyle/>
          <a:p>
            <a:pPr defTabSz="1219170">
              <a:defRPr/>
            </a:pPr>
            <a:r>
              <a:rPr lang="en-US" altLang="zh-CN" sz="4800" spc="600" dirty="0">
                <a:solidFill>
                  <a:srgbClr val="E49140"/>
                </a:solidFill>
                <a:latin typeface="Arial Black" panose="020B0A04020102020204" pitchFamily="34" charset="0"/>
                <a:ea typeface="思源宋体" panose="02020400000000000000" pitchFamily="18" charset="-122"/>
                <a:cs typeface="+mn-ea"/>
                <a:sym typeface="思源宋体" panose="02020400000000000000" pitchFamily="18" charset="-122"/>
              </a:rPr>
              <a:t>Summary</a:t>
            </a:r>
            <a:endParaRPr lang="zh-CN" altLang="en-US" sz="4800" spc="600" dirty="0">
              <a:solidFill>
                <a:srgbClr val="E49140"/>
              </a:solidFill>
              <a:latin typeface="Arial Black" panose="020B0A04020102020204" pitchFamily="34" charset="0"/>
              <a:ea typeface="思源宋体" panose="02020400000000000000" pitchFamily="18" charset="-122"/>
              <a:cs typeface="+mn-ea"/>
              <a:sym typeface="思源宋体" panose="02020400000000000000" pitchFamily="18"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30944" y="4507976"/>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318573915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latin typeface="思源宋体" panose="02020400000000000000" pitchFamily="18" charset="-122"/>
                <a:ea typeface="思源宋体" panose="02020400000000000000" pitchFamily="18" charset="-122"/>
                <a:sym typeface="思源宋体" panose="02020400000000000000" pitchFamily="18" charset="-122"/>
              </a:rPr>
              <a:t> </a:t>
            </a:r>
          </a:p>
        </p:txBody>
      </p:sp>
      <p:sp>
        <p:nvSpPr>
          <p:cNvPr id="5" name="Slide Number Placeholder 4"/>
          <p:cNvSpPr>
            <a:spLocks noGrp="1"/>
          </p:cNvSpPr>
          <p:nvPr>
            <p:ph type="sldNum" sz="quarter" idx="12"/>
          </p:nvPr>
        </p:nvSpPr>
        <p:spPr/>
        <p:txBody>
          <a:bodyPr/>
          <a:lstStyle/>
          <a:p>
            <a:fld id="{F38B1AB7-65BE-463D-9AF3-0E306DDDB8CD}" type="slidenum">
              <a:rPr lang="en-GB" smtClean="0">
                <a:latin typeface="思源宋体" panose="02020400000000000000" pitchFamily="18" charset="-122"/>
                <a:ea typeface="思源宋体" panose="02020400000000000000" pitchFamily="18" charset="-122"/>
                <a:sym typeface="思源宋体" panose="02020400000000000000" pitchFamily="18" charset="-122"/>
              </a:rPr>
              <a:pPr/>
              <a:t>41</a:t>
            </a:fld>
            <a:endParaRPr lang="en-GB"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2" name="文本框 1">
            <a:extLst>
              <a:ext uri="{FF2B5EF4-FFF2-40B4-BE49-F238E27FC236}">
                <a16:creationId xmlns:a16="http://schemas.microsoft.com/office/drawing/2014/main" id="{2CA32274-7EA7-05E2-DFB3-C9045123E922}"/>
              </a:ext>
            </a:extLst>
          </p:cNvPr>
          <p:cNvSpPr txBox="1"/>
          <p:nvPr/>
        </p:nvSpPr>
        <p:spPr>
          <a:xfrm>
            <a:off x="1194547" y="1588978"/>
            <a:ext cx="9802906" cy="3894208"/>
          </a:xfrm>
          <a:prstGeom prst="rect">
            <a:avLst/>
          </a:prstGeom>
          <a:noFill/>
        </p:spPr>
        <p:txBody>
          <a:bodyPr wrap="square" rtlCol="0">
            <a:spAutoFit/>
          </a:bodyPr>
          <a:lstStyle/>
          <a:p>
            <a:pPr marL="457200" indent="-457200">
              <a:lnSpc>
                <a:spcPct val="150000"/>
              </a:lnSpc>
              <a:buFont typeface="Wingdings 2" panose="05020102010507070707" pitchFamily="18" charset="2"/>
              <a:buChar char=""/>
            </a:pP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We have described a </a:t>
            </a:r>
            <a:r>
              <a:rPr lang="en-US" altLang="zh-CN" sz="2800" dirty="0" err="1">
                <a:solidFill>
                  <a:schemeClr val="tx1">
                    <a:lumMod val="75000"/>
                    <a:lumOff val="25000"/>
                  </a:schemeClr>
                </a:solidFill>
                <a:latin typeface="微软雅黑" panose="020B0503020204020204" pitchFamily="34" charset="-122"/>
                <a:ea typeface="微软雅黑" panose="020B0503020204020204" pitchFamily="34" charset="-122"/>
              </a:rPr>
              <a:t>DRoT</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 for networks. </a:t>
            </a:r>
          </a:p>
          <a:p>
            <a:pPr marL="457200" indent="-457200">
              <a:lnSpc>
                <a:spcPct val="150000"/>
              </a:lnSpc>
              <a:buFont typeface="Wingdings 2" panose="05020102010507070707" pitchFamily="18" charset="2"/>
              <a:buChar char=""/>
            </a:pP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A distributed ledger is used to provide tamper proof storage for the attestation evidence for individual devices on the network together with the attestation results from verifiers.</a:t>
            </a:r>
          </a:p>
          <a:p>
            <a:pPr marL="457200" indent="-457200">
              <a:lnSpc>
                <a:spcPct val="150000"/>
              </a:lnSpc>
              <a:buFont typeface="Wingdings 2" panose="05020102010507070707" pitchFamily="18" charset="2"/>
              <a:buChar char=""/>
            </a:pP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We have implemented it using docker containers</a:t>
            </a:r>
          </a:p>
        </p:txBody>
      </p:sp>
      <p:sp>
        <p:nvSpPr>
          <p:cNvPr id="6" name="矩形 5">
            <a:extLst>
              <a:ext uri="{FF2B5EF4-FFF2-40B4-BE49-F238E27FC236}">
                <a16:creationId xmlns:a16="http://schemas.microsoft.com/office/drawing/2014/main" id="{0BD7DD1B-4C7C-BC4E-BB52-C5957C2809B3}"/>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235235 </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窦艺初</a:t>
            </a:r>
          </a:p>
        </p:txBody>
      </p:sp>
    </p:spTree>
    <p:extLst>
      <p:ext uri="{BB962C8B-B14F-4D97-AF65-F5344CB8AC3E}">
        <p14:creationId xmlns:p14="http://schemas.microsoft.com/office/powerpoint/2010/main" val="239801384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EBA9565-5D20-453C-BFEA-0B6F72F3384D}"/>
              </a:ext>
            </a:extLst>
          </p:cNvPr>
          <p:cNvSpPr/>
          <p:nvPr/>
        </p:nvSpPr>
        <p:spPr>
          <a:xfrm>
            <a:off x="988483" y="2392666"/>
            <a:ext cx="6669949" cy="1538883"/>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Q&amp;A</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400" normalizeH="0" baseline="0" noProof="0" dirty="0">
                <a:ln>
                  <a:noFill/>
                </a:ln>
                <a:solidFill>
                  <a:srgbClr val="E49140"/>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Feel Free to ask anything</a:t>
            </a:r>
            <a:r>
              <a:rPr kumimoji="0" lang="zh-CN" altLang="en-US" sz="2800" b="1" i="0" u="none" strike="noStrike" kern="1200" cap="none" spc="400" normalizeH="0" baseline="0" noProof="0" dirty="0">
                <a:ln>
                  <a:noFill/>
                </a:ln>
                <a:solidFill>
                  <a:srgbClr val="E49140"/>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a:t>
            </a:r>
            <a:endParaRPr kumimoji="0" lang="en-US" altLang="zh-CN" sz="2800" b="1" i="0" u="none" strike="noStrike" kern="1200" cap="none" spc="400" normalizeH="0" baseline="0" noProof="0" dirty="0">
              <a:ln>
                <a:noFill/>
              </a:ln>
              <a:solidFill>
                <a:srgbClr val="E49140"/>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5" name="图片 14">
            <a:extLst>
              <a:ext uri="{FF2B5EF4-FFF2-40B4-BE49-F238E27FC236}">
                <a16:creationId xmlns:a16="http://schemas.microsoft.com/office/drawing/2014/main" id="{90C29B02-6348-4B5D-9BD8-7DFEB9E00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graphicFrame>
        <p:nvGraphicFramePr>
          <p:cNvPr id="21" name="对象 20">
            <a:extLst>
              <a:ext uri="{FF2B5EF4-FFF2-40B4-BE49-F238E27FC236}">
                <a16:creationId xmlns:a16="http://schemas.microsoft.com/office/drawing/2014/main" id="{D46C3451-D22F-496E-BE02-845EAE4E180F}"/>
              </a:ext>
            </a:extLst>
          </p:cNvPr>
          <p:cNvGraphicFramePr>
            <a:graphicFrameLocks noChangeAspect="1"/>
          </p:cNvGraphicFramePr>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spid="_x0000_s4100" name="CorelDRAW" r:id="rId5" imgW="887179" imgH="1719618" progId="CorelDraw.Graphic.18">
                  <p:embed/>
                </p:oleObj>
              </mc:Choice>
              <mc:Fallback>
                <p:oleObj name="CorelDRAW" r:id="rId5" imgW="887179" imgH="1719618" progId="CorelDraw.Graphic.18">
                  <p:embed/>
                  <p:pic>
                    <p:nvPicPr>
                      <p:cNvPr id="21" name="对象 20">
                        <a:extLst>
                          <a:ext uri="{FF2B5EF4-FFF2-40B4-BE49-F238E27FC236}">
                            <a16:creationId xmlns:a16="http://schemas.microsoft.com/office/drawing/2014/main" id="{D46C3451-D22F-496E-BE02-845EAE4E180F}"/>
                          </a:ext>
                        </a:extLst>
                      </p:cNvPr>
                      <p:cNvPicPr/>
                      <p:nvPr/>
                    </p:nvPicPr>
                    <p:blipFill>
                      <a:blip r:embed="rId6"/>
                      <a:stretch>
                        <a:fillRect/>
                      </a:stretch>
                    </p:blipFill>
                    <p:spPr>
                      <a:xfrm>
                        <a:off x="232833" y="2785300"/>
                        <a:ext cx="1511301" cy="2927976"/>
                      </a:xfrm>
                      <a:prstGeom prst="rect">
                        <a:avLst/>
                      </a:prstGeom>
                    </p:spPr>
                  </p:pic>
                </p:oleObj>
              </mc:Fallback>
            </mc:AlternateContent>
          </a:graphicData>
        </a:graphic>
      </p:graphicFrame>
    </p:spTree>
    <p:extLst>
      <p:ext uri="{BB962C8B-B14F-4D97-AF65-F5344CB8AC3E}">
        <p14:creationId xmlns:p14="http://schemas.microsoft.com/office/powerpoint/2010/main" val="310884188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latin typeface="思源宋体" panose="02020400000000000000" pitchFamily="18" charset="-122"/>
                <a:ea typeface="思源宋体" panose="02020400000000000000" pitchFamily="18" charset="-122"/>
                <a:sym typeface="思源宋体" panose="02020400000000000000" pitchFamily="18" charset="-122"/>
              </a:rPr>
              <a:t>Q&amp;A DYC</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矩形 9">
            <a:extLst>
              <a:ext uri="{FF2B5EF4-FFF2-40B4-BE49-F238E27FC236}">
                <a16:creationId xmlns:a16="http://schemas.microsoft.com/office/drawing/2014/main" id="{0B82805C-E9A5-A349-82BA-5FF7E1EC32E5}"/>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235232</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陈巍炜</a:t>
            </a:r>
          </a:p>
        </p:txBody>
      </p:sp>
      <p:sp>
        <p:nvSpPr>
          <p:cNvPr id="11" name="文本框 10">
            <a:extLst>
              <a:ext uri="{FF2B5EF4-FFF2-40B4-BE49-F238E27FC236}">
                <a16:creationId xmlns:a16="http://schemas.microsoft.com/office/drawing/2014/main" id="{A61B8707-683F-4B97-8445-6FDD1CD98A62}"/>
              </a:ext>
            </a:extLst>
          </p:cNvPr>
          <p:cNvSpPr txBox="1"/>
          <p:nvPr/>
        </p:nvSpPr>
        <p:spPr>
          <a:xfrm>
            <a:off x="620987" y="2467711"/>
            <a:ext cx="10950025" cy="961289"/>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rPr>
              <a:t>Q</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a:t>
            </a:r>
            <a:endPar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What is the purpose of the D in </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DRoT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52636701"/>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EBA9565-5D20-453C-BFEA-0B6F72F3384D}"/>
              </a:ext>
            </a:extLst>
          </p:cNvPr>
          <p:cNvSpPr/>
          <p:nvPr/>
        </p:nvSpPr>
        <p:spPr>
          <a:xfrm>
            <a:off x="1744134" y="2875001"/>
            <a:ext cx="6669949" cy="1107996"/>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Conclusion</a:t>
            </a:r>
            <a:endParaRPr kumimoji="0" lang="en-US" altLang="zh-CN" sz="2800" b="1" i="0" u="none" strike="noStrike" kern="1200" cap="none" spc="400" normalizeH="0" baseline="0" noProof="0" dirty="0">
              <a:ln>
                <a:noFill/>
              </a:ln>
              <a:solidFill>
                <a:srgbClr val="E49140"/>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5" name="图片 14">
            <a:extLst>
              <a:ext uri="{FF2B5EF4-FFF2-40B4-BE49-F238E27FC236}">
                <a16:creationId xmlns:a16="http://schemas.microsoft.com/office/drawing/2014/main" id="{90C29B02-6348-4B5D-9BD8-7DFEB9E00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graphicFrame>
        <p:nvGraphicFramePr>
          <p:cNvPr id="21" name="对象 20">
            <a:extLst>
              <a:ext uri="{FF2B5EF4-FFF2-40B4-BE49-F238E27FC236}">
                <a16:creationId xmlns:a16="http://schemas.microsoft.com/office/drawing/2014/main" id="{D46C3451-D22F-496E-BE02-845EAE4E180F}"/>
              </a:ext>
            </a:extLst>
          </p:cNvPr>
          <p:cNvGraphicFramePr>
            <a:graphicFrameLocks noChangeAspect="1"/>
          </p:cNvGraphicFramePr>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spid="_x0000_s5124" name="CorelDRAW" r:id="rId5" imgW="887179" imgH="1719618" progId="CorelDraw.Graphic.18">
                  <p:embed/>
                </p:oleObj>
              </mc:Choice>
              <mc:Fallback>
                <p:oleObj name="CorelDRAW" r:id="rId5" imgW="887179" imgH="1719618" progId="CorelDraw.Graphic.18">
                  <p:embed/>
                  <p:pic>
                    <p:nvPicPr>
                      <p:cNvPr id="21" name="对象 20">
                        <a:extLst>
                          <a:ext uri="{FF2B5EF4-FFF2-40B4-BE49-F238E27FC236}">
                            <a16:creationId xmlns:a16="http://schemas.microsoft.com/office/drawing/2014/main" id="{D46C3451-D22F-496E-BE02-845EAE4E180F}"/>
                          </a:ext>
                        </a:extLst>
                      </p:cNvPr>
                      <p:cNvPicPr/>
                      <p:nvPr/>
                    </p:nvPicPr>
                    <p:blipFill>
                      <a:blip r:embed="rId6"/>
                      <a:stretch>
                        <a:fillRect/>
                      </a:stretch>
                    </p:blipFill>
                    <p:spPr>
                      <a:xfrm>
                        <a:off x="232833" y="2785300"/>
                        <a:ext cx="1511301" cy="2927976"/>
                      </a:xfrm>
                      <a:prstGeom prst="rect">
                        <a:avLst/>
                      </a:prstGeom>
                    </p:spPr>
                  </p:pic>
                </p:oleObj>
              </mc:Fallback>
            </mc:AlternateContent>
          </a:graphicData>
        </a:graphic>
      </p:graphicFrame>
    </p:spTree>
    <p:extLst>
      <p:ext uri="{BB962C8B-B14F-4D97-AF65-F5344CB8AC3E}">
        <p14:creationId xmlns:p14="http://schemas.microsoft.com/office/powerpoint/2010/main" val="106412255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latin typeface="思源宋体" panose="02020400000000000000" pitchFamily="18" charset="-122"/>
                <a:ea typeface="思源宋体" panose="02020400000000000000" pitchFamily="18" charset="-122"/>
                <a:sym typeface="思源宋体" panose="02020400000000000000" pitchFamily="18" charset="-122"/>
              </a:rPr>
              <a:t> </a:t>
            </a:r>
          </a:p>
        </p:txBody>
      </p:sp>
      <p:sp>
        <p:nvSpPr>
          <p:cNvPr id="5" name="Slide Number Placeholder 4"/>
          <p:cNvSpPr>
            <a:spLocks noGrp="1"/>
          </p:cNvSpPr>
          <p:nvPr>
            <p:ph type="sldNum" sz="quarter" idx="12"/>
          </p:nvPr>
        </p:nvSpPr>
        <p:spPr/>
        <p:txBody>
          <a:bodyPr/>
          <a:lstStyle/>
          <a:p>
            <a:fld id="{F38B1AB7-65BE-463D-9AF3-0E306DDDB8CD}" type="slidenum">
              <a:rPr lang="en-GB" smtClean="0">
                <a:latin typeface="思源宋体" panose="02020400000000000000" pitchFamily="18" charset="-122"/>
                <a:ea typeface="思源宋体" panose="02020400000000000000" pitchFamily="18" charset="-122"/>
                <a:sym typeface="思源宋体" panose="02020400000000000000" pitchFamily="18" charset="-122"/>
              </a:rPr>
              <a:pPr/>
              <a:t>45</a:t>
            </a:fld>
            <a:endParaRPr lang="en-GB" dirty="0">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6" name="矩形 5">
            <a:extLst>
              <a:ext uri="{FF2B5EF4-FFF2-40B4-BE49-F238E27FC236}">
                <a16:creationId xmlns:a16="http://schemas.microsoft.com/office/drawing/2014/main" id="{0BD7DD1B-4C7C-BC4E-BB52-C5957C2809B3}"/>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235233</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金子昂</a:t>
            </a:r>
          </a:p>
        </p:txBody>
      </p:sp>
      <p:sp>
        <p:nvSpPr>
          <p:cNvPr id="9" name="文本框 8">
            <a:extLst>
              <a:ext uri="{FF2B5EF4-FFF2-40B4-BE49-F238E27FC236}">
                <a16:creationId xmlns:a16="http://schemas.microsoft.com/office/drawing/2014/main" id="{91B81FEE-0BF3-7544-8481-59E34D8E1E5A}"/>
              </a:ext>
            </a:extLst>
          </p:cNvPr>
          <p:cNvSpPr txBox="1"/>
          <p:nvPr/>
        </p:nvSpPr>
        <p:spPr>
          <a:xfrm>
            <a:off x="1185861" y="1439289"/>
            <a:ext cx="10644189" cy="5786199"/>
          </a:xfrm>
          <a:prstGeom prst="rect">
            <a:avLst/>
          </a:prstGeom>
          <a:noFill/>
        </p:spPr>
        <p:txBody>
          <a:bodyPr wrap="square" rtlCol="0">
            <a:spAutoFit/>
          </a:bodyPr>
          <a:lstStyle/>
          <a:p>
            <a:pPr marL="171450" indent="-171450">
              <a:lnSpc>
                <a:spcPct val="150000"/>
              </a:lnSpc>
              <a:buFont typeface="Wingdings" pitchFamily="2" charset="2"/>
              <a:buChar char="Ø"/>
            </a:pPr>
            <a:r>
              <a:rPr kumimoji="1" lang="en-US" altLang="zh-CN" sz="2800" b="1" dirty="0">
                <a:solidFill>
                  <a:schemeClr val="accent1">
                    <a:lumMod val="75000"/>
                  </a:schemeClr>
                </a:solidFill>
                <a:latin typeface="微软雅黑" panose="020B0503020204020204" pitchFamily="34" charset="-122"/>
                <a:ea typeface="微软雅黑" panose="020B0503020204020204" pitchFamily="34" charset="-122"/>
              </a:rPr>
              <a:t>Identity authentication</a:t>
            </a:r>
          </a:p>
          <a:p>
            <a:pPr marL="914400" lvl="1" indent="-457200">
              <a:lnSpc>
                <a:spcPct val="150000"/>
              </a:lnSpc>
              <a:buFont typeface="Arial" panose="020B0604020202020204" pitchFamily="34" charset="0"/>
              <a:buChar char="•"/>
            </a:pPr>
            <a:r>
              <a:rPr kumimoji="1" lang="en-US" altLang="zh-CN" sz="2000" b="1" dirty="0">
                <a:solidFill>
                  <a:schemeClr val="accent1"/>
                </a:solidFill>
                <a:latin typeface="微软雅黑" panose="020B0503020204020204" pitchFamily="34" charset="-122"/>
                <a:ea typeface="微软雅黑" panose="020B0503020204020204" pitchFamily="34" charset="-122"/>
              </a:rPr>
              <a:t>Han</a:t>
            </a:r>
            <a:r>
              <a:rPr kumimoji="1" lang="zh-CN" altLang="en-US" sz="2000" b="1" dirty="0">
                <a:solidFill>
                  <a:schemeClr val="accent1"/>
                </a:solidFill>
                <a:latin typeface="微软雅黑" panose="020B0503020204020204" pitchFamily="34" charset="-122"/>
                <a:ea typeface="微软雅黑" panose="020B0503020204020204" pitchFamily="34" charset="-122"/>
              </a:rPr>
              <a:t>：</a:t>
            </a:r>
            <a:r>
              <a:rPr kumimoji="1" lang="en-US" altLang="zh-CN" sz="2000" b="1" dirty="0">
                <a:solidFill>
                  <a:schemeClr val="accent1"/>
                </a:solidFill>
                <a:latin typeface="微软雅黑" panose="020B0503020204020204" pitchFamily="34" charset="-122"/>
                <a:ea typeface="微软雅黑" panose="020B0503020204020204" pitchFamily="34" charset="-122"/>
              </a:rPr>
              <a:t>Quantum2FA: Efficient Quantum-Resistant Two-Factor Authentication Scheme for Mobile Devices</a:t>
            </a:r>
            <a:endParaRPr kumimoji="1" lang="en-US" altLang="zh-CN" sz="2800" b="1" dirty="0">
              <a:solidFill>
                <a:schemeClr val="accent1"/>
              </a:solidFill>
              <a:latin typeface="微软雅黑" panose="020B0503020204020204" pitchFamily="34" charset="-122"/>
              <a:ea typeface="微软雅黑" panose="020B0503020204020204" pitchFamily="34" charset="-122"/>
            </a:endParaRPr>
          </a:p>
          <a:p>
            <a:pPr marL="171450" indent="-171450">
              <a:lnSpc>
                <a:spcPct val="150000"/>
              </a:lnSpc>
              <a:buFont typeface="Wingdings" pitchFamily="2" charset="2"/>
              <a:buChar char="Ø"/>
            </a:pPr>
            <a:r>
              <a:rPr kumimoji="1" lang="en-US" altLang="zh-CN" sz="2800" b="1" dirty="0">
                <a:solidFill>
                  <a:schemeClr val="accent1">
                    <a:lumMod val="75000"/>
                  </a:schemeClr>
                </a:solidFill>
                <a:latin typeface="微软雅黑" panose="020B0503020204020204" pitchFamily="34" charset="-122"/>
                <a:ea typeface="微软雅黑" panose="020B0503020204020204" pitchFamily="34" charset="-122"/>
              </a:rPr>
              <a:t>Blockchain</a:t>
            </a:r>
          </a:p>
          <a:p>
            <a:pPr marL="914400" lvl="1" indent="-457200">
              <a:lnSpc>
                <a:spcPct val="150000"/>
              </a:lnSpc>
              <a:buFont typeface="Arial" panose="020B0604020202020204" pitchFamily="34" charset="0"/>
              <a:buChar char="•"/>
            </a:pPr>
            <a:r>
              <a:rPr kumimoji="1" lang="en-US" altLang="zh-CN" sz="2000" b="1" dirty="0">
                <a:solidFill>
                  <a:schemeClr val="accent1"/>
                </a:solidFill>
                <a:latin typeface="微软雅黑" panose="020B0503020204020204" pitchFamily="34" charset="-122"/>
                <a:ea typeface="微软雅黑" panose="020B0503020204020204" pitchFamily="34" charset="-122"/>
              </a:rPr>
              <a:t>Sun</a:t>
            </a:r>
            <a:r>
              <a:rPr kumimoji="1" lang="zh-CN" altLang="en-US" sz="2000" b="1" dirty="0">
                <a:solidFill>
                  <a:schemeClr val="accent1"/>
                </a:solidFill>
                <a:latin typeface="微软雅黑" panose="020B0503020204020204" pitchFamily="34" charset="-122"/>
                <a:ea typeface="微软雅黑" panose="020B0503020204020204" pitchFamily="34" charset="-122"/>
              </a:rPr>
              <a:t>：</a:t>
            </a:r>
            <a:r>
              <a:rPr kumimoji="1" lang="en-US" altLang="zh-CN" sz="2000" b="1" dirty="0">
                <a:solidFill>
                  <a:schemeClr val="accent1"/>
                </a:solidFill>
                <a:latin typeface="微软雅黑" panose="020B0503020204020204" pitchFamily="34" charset="-122"/>
                <a:ea typeface="微软雅黑" panose="020B0503020204020204" pitchFamily="34" charset="-122"/>
                <a:sym typeface="思源宋体" panose="02020400000000000000" pitchFamily="18" charset="-122"/>
              </a:rPr>
              <a:t>Dynamic Trust-Based Redactable Blockchain Supporting Update and Traceability</a:t>
            </a:r>
            <a:endParaRPr kumimoji="1" lang="en-US" altLang="zh-CN" sz="2000" b="1" dirty="0">
              <a:solidFill>
                <a:schemeClr val="accent1"/>
              </a:solidFill>
              <a:latin typeface="微软雅黑" panose="020B0503020204020204" pitchFamily="34" charset="-122"/>
              <a:ea typeface="微软雅黑" panose="020B0503020204020204" pitchFamily="34" charset="-122"/>
            </a:endParaRPr>
          </a:p>
          <a:p>
            <a:pPr marL="171450" indent="-171450">
              <a:lnSpc>
                <a:spcPct val="150000"/>
              </a:lnSpc>
              <a:buFont typeface="Wingdings" pitchFamily="2" charset="2"/>
              <a:buChar char="Ø"/>
            </a:pPr>
            <a:r>
              <a:rPr kumimoji="1" lang="en-US" altLang="zh-CN" sz="2800" b="1" dirty="0">
                <a:solidFill>
                  <a:schemeClr val="accent1">
                    <a:lumMod val="75000"/>
                  </a:schemeClr>
                </a:solidFill>
                <a:latin typeface="微软雅黑" panose="020B0503020204020204" pitchFamily="34" charset="-122"/>
                <a:ea typeface="微软雅黑" panose="020B0503020204020204" pitchFamily="34" charset="-122"/>
              </a:rPr>
              <a:t>System security</a:t>
            </a:r>
          </a:p>
          <a:p>
            <a:pPr marL="914400" lvl="1" indent="-457200">
              <a:lnSpc>
                <a:spcPct val="150000"/>
              </a:lnSpc>
              <a:buFont typeface="Arial" panose="020B0604020202020204" pitchFamily="34" charset="0"/>
              <a:buChar char="•"/>
              <a:defRPr/>
            </a:pPr>
            <a:r>
              <a:rPr kumimoji="1" lang="en-US" altLang="zh-CN" sz="2000" b="1" dirty="0">
                <a:solidFill>
                  <a:schemeClr val="accent1"/>
                </a:solidFill>
                <a:latin typeface="微软雅黑" panose="020B0503020204020204" pitchFamily="34" charset="-122"/>
                <a:ea typeface="微软雅黑" panose="020B0503020204020204" pitchFamily="34" charset="-122"/>
              </a:rPr>
              <a:t>Dou</a:t>
            </a:r>
            <a:r>
              <a:rPr kumimoji="1" lang="zh-CN" altLang="en-US" sz="2000" b="1" dirty="0">
                <a:solidFill>
                  <a:schemeClr val="accent1"/>
                </a:solidFill>
                <a:latin typeface="微软雅黑" panose="020B0503020204020204" pitchFamily="34" charset="-122"/>
                <a:ea typeface="微软雅黑" panose="020B0503020204020204" pitchFamily="34" charset="-122"/>
              </a:rPr>
              <a:t>：</a:t>
            </a:r>
            <a:r>
              <a:rPr kumimoji="1" lang="en-US" altLang="zh-CN" sz="2000" b="1" dirty="0" err="1">
                <a:solidFill>
                  <a:schemeClr val="accent1"/>
                </a:solidFill>
                <a:latin typeface="微软雅黑" panose="020B0503020204020204" pitchFamily="34" charset="-122"/>
                <a:ea typeface="微软雅黑" panose="020B0503020204020204" pitchFamily="34" charset="-122"/>
                <a:sym typeface="思源宋体" panose="02020400000000000000" pitchFamily="18" charset="-122"/>
              </a:rPr>
              <a:t>DRoT</a:t>
            </a:r>
            <a:r>
              <a:rPr kumimoji="1" lang="en-US" altLang="zh-CN" sz="2000" b="1" dirty="0">
                <a:solidFill>
                  <a:schemeClr val="accent1"/>
                </a:solidFill>
                <a:latin typeface="微软雅黑" panose="020B0503020204020204" pitchFamily="34" charset="-122"/>
                <a:ea typeface="微软雅黑" panose="020B0503020204020204" pitchFamily="34" charset="-122"/>
                <a:sym typeface="思源宋体" panose="02020400000000000000" pitchFamily="18" charset="-122"/>
              </a:rPr>
              <a:t>: A </a:t>
            </a:r>
            <a:r>
              <a:rPr kumimoji="1" lang="en-US" altLang="zh-CN" sz="2000" b="1" dirty="0" err="1">
                <a:solidFill>
                  <a:schemeClr val="accent1"/>
                </a:solidFill>
                <a:latin typeface="微软雅黑" panose="020B0503020204020204" pitchFamily="34" charset="-122"/>
                <a:ea typeface="微软雅黑" panose="020B0503020204020204" pitchFamily="34" charset="-122"/>
                <a:sym typeface="思源宋体" panose="02020400000000000000" pitchFamily="18" charset="-122"/>
              </a:rPr>
              <a:t>Decentralised</a:t>
            </a:r>
            <a:r>
              <a:rPr kumimoji="1" lang="en-US" altLang="zh-CN" sz="2000" b="1" dirty="0">
                <a:solidFill>
                  <a:schemeClr val="accent1"/>
                </a:solidFill>
                <a:latin typeface="微软雅黑" panose="020B0503020204020204" pitchFamily="34" charset="-122"/>
                <a:ea typeface="微软雅黑" panose="020B0503020204020204" pitchFamily="34" charset="-122"/>
                <a:sym typeface="思源宋体" panose="02020400000000000000" pitchFamily="18" charset="-122"/>
              </a:rPr>
              <a:t> Root of Trust for Trusted Networks</a:t>
            </a:r>
            <a:endParaRPr kumimoji="1" lang="zh-CN" altLang="en-US" sz="2000" b="1" dirty="0">
              <a:solidFill>
                <a:schemeClr val="accent1"/>
              </a:solidFill>
              <a:latin typeface="微软雅黑" panose="020B0503020204020204" pitchFamily="34" charset="-122"/>
              <a:ea typeface="微软雅黑" panose="020B0503020204020204" pitchFamily="34" charset="-122"/>
              <a:sym typeface="思源宋体" panose="02020400000000000000" pitchFamily="18" charset="-122"/>
            </a:endParaRPr>
          </a:p>
          <a:p>
            <a:pPr marL="914400" lvl="1" indent="-457200">
              <a:lnSpc>
                <a:spcPct val="150000"/>
              </a:lnSpc>
              <a:buFont typeface="Arial" panose="020B0604020202020204" pitchFamily="34" charset="0"/>
              <a:buChar char="•"/>
            </a:pPr>
            <a:endParaRPr kumimoji="1" lang="en-US" altLang="zh-CN" sz="2800" b="1" dirty="0">
              <a:solidFill>
                <a:schemeClr val="accent1"/>
              </a:solidFill>
              <a:latin typeface="微软雅黑" panose="020B0503020204020204" pitchFamily="34" charset="-122"/>
              <a:ea typeface="微软雅黑" panose="020B0503020204020204" pitchFamily="34" charset="-122"/>
            </a:endParaRPr>
          </a:p>
          <a:p>
            <a:pPr marL="171450" indent="-171450">
              <a:buFont typeface="Wingdings" pitchFamily="2" charset="2"/>
              <a:buChar char="Ø"/>
            </a:pPr>
            <a:endParaRPr kumimoji="1"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itchFamily="2" charset="2"/>
              <a:buChar char="Ø"/>
            </a:pPr>
            <a:endParaRPr kumimoji="1"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2067517"/>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EBA9565-5D20-453C-BFEA-0B6F72F3384D}"/>
              </a:ext>
            </a:extLst>
          </p:cNvPr>
          <p:cNvSpPr/>
          <p:nvPr/>
        </p:nvSpPr>
        <p:spPr>
          <a:xfrm>
            <a:off x="988483" y="2533672"/>
            <a:ext cx="6669949" cy="1107996"/>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400" normalizeH="0" baseline="0" noProof="0" dirty="0">
                <a:ln>
                  <a:noFill/>
                </a:ln>
                <a:solidFill>
                  <a:srgbClr val="E49140"/>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THANKS</a:t>
            </a:r>
            <a:endParaRPr kumimoji="0" lang="zh-CN" altLang="en-US" sz="6600" b="1" i="0" u="none" strike="noStrike" kern="1200" cap="none" spc="400" normalizeH="0" baseline="0" noProof="0" dirty="0">
              <a:ln>
                <a:noFill/>
              </a:ln>
              <a:solidFill>
                <a:srgbClr val="E49140"/>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sp>
        <p:nvSpPr>
          <p:cNvPr id="20" name="矩形 19">
            <a:extLst>
              <a:ext uri="{FF2B5EF4-FFF2-40B4-BE49-F238E27FC236}">
                <a16:creationId xmlns:a16="http://schemas.microsoft.com/office/drawing/2014/main" id="{161959FC-D9BE-4821-A879-802E44C76717}"/>
              </a:ext>
            </a:extLst>
          </p:cNvPr>
          <p:cNvSpPr/>
          <p:nvPr/>
        </p:nvSpPr>
        <p:spPr>
          <a:xfrm>
            <a:off x="1002235" y="4498035"/>
            <a:ext cx="2912539" cy="369332"/>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汇报人：</a:t>
            </a: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rPr>
              <a:t>Group1</a:t>
            </a:r>
            <a:endPar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5" name="图片 14">
            <a:extLst>
              <a:ext uri="{FF2B5EF4-FFF2-40B4-BE49-F238E27FC236}">
                <a16:creationId xmlns:a16="http://schemas.microsoft.com/office/drawing/2014/main" id="{90C29B02-6348-4B5D-9BD8-7DFEB9E00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graphicFrame>
        <p:nvGraphicFramePr>
          <p:cNvPr id="21" name="对象 20">
            <a:extLst>
              <a:ext uri="{FF2B5EF4-FFF2-40B4-BE49-F238E27FC236}">
                <a16:creationId xmlns:a16="http://schemas.microsoft.com/office/drawing/2014/main" id="{D46C3451-D22F-496E-BE02-845EAE4E180F}"/>
              </a:ext>
            </a:extLst>
          </p:cNvPr>
          <p:cNvGraphicFramePr>
            <a:graphicFrameLocks noChangeAspect="1"/>
          </p:cNvGraphicFramePr>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spid="_x0000_s6148" name="CorelDRAW" r:id="rId5" imgW="887179" imgH="1719618" progId="CorelDraw.Graphic.18">
                  <p:embed/>
                </p:oleObj>
              </mc:Choice>
              <mc:Fallback>
                <p:oleObj name="CorelDRAW" r:id="rId5" imgW="887179" imgH="1719618" progId="CorelDraw.Graphic.18">
                  <p:embed/>
                  <p:pic>
                    <p:nvPicPr>
                      <p:cNvPr id="21" name="对象 20">
                        <a:extLst>
                          <a:ext uri="{FF2B5EF4-FFF2-40B4-BE49-F238E27FC236}">
                            <a16:creationId xmlns:a16="http://schemas.microsoft.com/office/drawing/2014/main" id="{D46C3451-D22F-496E-BE02-845EAE4E180F}"/>
                          </a:ext>
                        </a:extLst>
                      </p:cNvPr>
                      <p:cNvPicPr/>
                      <p:nvPr/>
                    </p:nvPicPr>
                    <p:blipFill>
                      <a:blip r:embed="rId6"/>
                      <a:stretch>
                        <a:fillRect/>
                      </a:stretch>
                    </p:blipFill>
                    <p:spPr>
                      <a:xfrm>
                        <a:off x="232833" y="2785300"/>
                        <a:ext cx="1511301" cy="2927976"/>
                      </a:xfrm>
                      <a:prstGeom prst="rect">
                        <a:avLst/>
                      </a:prstGeom>
                    </p:spPr>
                  </p:pic>
                </p:oleObj>
              </mc:Fallback>
            </mc:AlternateContent>
          </a:graphicData>
        </a:graphic>
      </p:graphicFrame>
    </p:spTree>
    <p:extLst>
      <p:ext uri="{BB962C8B-B14F-4D97-AF65-F5344CB8AC3E}">
        <p14:creationId xmlns:p14="http://schemas.microsoft.com/office/powerpoint/2010/main" val="2364268496"/>
      </p:ext>
    </p:extLst>
  </p:cSld>
  <p:clrMapOvr>
    <a:masterClrMapping/>
  </p:clrMapOvr>
  <mc:AlternateContent xmlns:mc="http://schemas.openxmlformats.org/markup-compatibility/2006" xmlns:p14="http://schemas.microsoft.com/office/powerpoint/2010/main">
    <mc:Choice Requires="p14">
      <p:transition spd="slow" p14:dur="12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1971675" y="2938316"/>
            <a:ext cx="8542261" cy="1569660"/>
          </a:xfrm>
          <a:prstGeom prst="rect">
            <a:avLst/>
          </a:prstGeom>
        </p:spPr>
        <p:txBody>
          <a:bodyPr wrap="square">
            <a:spAutoFit/>
          </a:bodyPr>
          <a:lstStyle/>
          <a:p>
            <a:pPr defTabSz="1219170">
              <a:defRPr/>
            </a:pPr>
            <a:r>
              <a:rPr lang="en-US" altLang="zh-CN" sz="48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Let the Conference 					Begin!</a:t>
            </a:r>
            <a:endParaRPr lang="zh-CN" altLang="en-US" sz="4800" b="1" spc="6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143900" y="4507976"/>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panose="02020400000000000000" pitchFamily="18" charset="-122"/>
                <a:ea typeface="思源宋体" panose="02020400000000000000" pitchFamily="18" charset="-122"/>
                <a:sym typeface="思源宋体" panose="02020400000000000000" pitchFamily="18"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124740" y="72907"/>
            <a:ext cx="4515868" cy="3516585"/>
          </a:xfrm>
          <a:prstGeom prst="rect">
            <a:avLst/>
          </a:prstGeom>
        </p:spPr>
      </p:pic>
    </p:spTree>
    <p:extLst>
      <p:ext uri="{BB962C8B-B14F-4D97-AF65-F5344CB8AC3E}">
        <p14:creationId xmlns:p14="http://schemas.microsoft.com/office/powerpoint/2010/main" val="2267203093"/>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0EE9815-1850-4526-B0D3-EAB935340875}"/>
              </a:ext>
            </a:extLst>
          </p:cNvPr>
          <p:cNvSpPr/>
          <p:nvPr/>
        </p:nvSpPr>
        <p:spPr>
          <a:xfrm>
            <a:off x="3256231" y="2875002"/>
            <a:ext cx="6669949" cy="1107996"/>
          </a:xfrm>
          <a:prstGeom prst="rect">
            <a:avLst/>
          </a:prstGeom>
        </p:spPr>
        <p:txBody>
          <a:bodyPr wrap="square">
            <a:spAutoFit/>
          </a:bodyPr>
          <a:lstStyle/>
          <a:p>
            <a:pPr defTabSz="1219170">
              <a:defRPr/>
            </a:pPr>
            <a:r>
              <a:rPr lang="en-US" altLang="zh-CN"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rPr>
              <a:t>Keynote</a:t>
            </a:r>
            <a:endParaRPr lang="zh-CN" altLang="en-US" sz="6600" b="1" spc="400" dirty="0">
              <a:solidFill>
                <a:srgbClr val="E49140"/>
              </a:solidFill>
              <a:latin typeface="思源宋体" panose="02020400000000000000" pitchFamily="18" charset="-122"/>
              <a:ea typeface="思源宋体" panose="02020400000000000000" pitchFamily="18" charset="-122"/>
              <a:cs typeface="+mn-ea"/>
              <a:sym typeface="思源宋体" panose="02020400000000000000" pitchFamily="18" charset="-122"/>
            </a:endParaRPr>
          </a:p>
        </p:txBody>
      </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19087457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latin typeface="思源宋体" panose="02020400000000000000" pitchFamily="18" charset="-122"/>
                <a:ea typeface="思源宋体" panose="02020400000000000000" pitchFamily="18" charset="-122"/>
                <a:sym typeface="思源宋体" panose="02020400000000000000" pitchFamily="18" charset="-122"/>
              </a:rPr>
              <a:t>Keynote</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6" name="图片 5">
            <a:extLst>
              <a:ext uri="{FF2B5EF4-FFF2-40B4-BE49-F238E27FC236}">
                <a16:creationId xmlns:a16="http://schemas.microsoft.com/office/drawing/2014/main" id="{B19996F9-2366-05D1-A15D-E4517D40F2E1}"/>
              </a:ext>
            </a:extLst>
          </p:cNvPr>
          <p:cNvPicPr>
            <a:picLocks noChangeAspect="1"/>
          </p:cNvPicPr>
          <p:nvPr/>
        </p:nvPicPr>
        <p:blipFill>
          <a:blip r:embed="rId5"/>
          <a:stretch>
            <a:fillRect/>
          </a:stretch>
        </p:blipFill>
        <p:spPr>
          <a:xfrm>
            <a:off x="1551478" y="1428596"/>
            <a:ext cx="1511378" cy="1479626"/>
          </a:xfrm>
          <a:prstGeom prst="rect">
            <a:avLst/>
          </a:prstGeom>
        </p:spPr>
      </p:pic>
      <p:sp>
        <p:nvSpPr>
          <p:cNvPr id="10" name="文本框 9">
            <a:extLst>
              <a:ext uri="{FF2B5EF4-FFF2-40B4-BE49-F238E27FC236}">
                <a16:creationId xmlns:a16="http://schemas.microsoft.com/office/drawing/2014/main" id="{2C94E152-3E84-063E-2F38-F9AD075B08AF}"/>
              </a:ext>
            </a:extLst>
          </p:cNvPr>
          <p:cNvSpPr txBox="1"/>
          <p:nvPr/>
        </p:nvSpPr>
        <p:spPr>
          <a:xfrm>
            <a:off x="3579077" y="3387851"/>
            <a:ext cx="8498417" cy="923330"/>
          </a:xfrm>
          <a:prstGeom prst="rect">
            <a:avLst/>
          </a:prstGeom>
          <a:noFill/>
        </p:spPr>
        <p:txBody>
          <a:bodyPr wrap="square">
            <a:spAutoFit/>
          </a:bodyPr>
          <a:lstStyle/>
          <a:p>
            <a:pPr lvl="0"/>
            <a:r>
              <a:rPr lang="en-US" altLang="zh-CN" sz="5400" b="1" dirty="0">
                <a:ln w="22225">
                  <a:solidFill>
                    <a:schemeClr val="accent2"/>
                  </a:solidFill>
                  <a:prstDash val="solid"/>
                </a:ln>
                <a:solidFill>
                  <a:schemeClr val="accent2">
                    <a:lumMod val="40000"/>
                    <a:lumOff val="60000"/>
                  </a:schemeClr>
                </a:solidFill>
              </a:rPr>
              <a:t>Identity authentication</a:t>
            </a:r>
            <a:endParaRPr lang="zh-CN" altLang="en-US" sz="5400" b="1" dirty="0">
              <a:ln w="22225">
                <a:solidFill>
                  <a:schemeClr val="accent2"/>
                </a:solidFill>
                <a:prstDash val="solid"/>
              </a:ln>
              <a:solidFill>
                <a:schemeClr val="accent2">
                  <a:lumMod val="40000"/>
                  <a:lumOff val="60000"/>
                </a:schemeClr>
              </a:solidFill>
            </a:endParaRPr>
          </a:p>
        </p:txBody>
      </p:sp>
      <p:sp>
        <p:nvSpPr>
          <p:cNvPr id="16" name="文本框 15">
            <a:extLst>
              <a:ext uri="{FF2B5EF4-FFF2-40B4-BE49-F238E27FC236}">
                <a16:creationId xmlns:a16="http://schemas.microsoft.com/office/drawing/2014/main" id="{4A62DEAE-15C3-2D6E-51F2-99716E87BDC1}"/>
              </a:ext>
            </a:extLst>
          </p:cNvPr>
          <p:cNvSpPr txBox="1"/>
          <p:nvPr/>
        </p:nvSpPr>
        <p:spPr>
          <a:xfrm>
            <a:off x="3646667" y="5100345"/>
            <a:ext cx="7543800" cy="92333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lvl="0"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System security</a:t>
            </a:r>
            <a:endPar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9" name="图片 18">
            <a:extLst>
              <a:ext uri="{FF2B5EF4-FFF2-40B4-BE49-F238E27FC236}">
                <a16:creationId xmlns:a16="http://schemas.microsoft.com/office/drawing/2014/main" id="{B2B49199-E8F1-6100-1049-B3581987F465}"/>
              </a:ext>
            </a:extLst>
          </p:cNvPr>
          <p:cNvPicPr>
            <a:picLocks noChangeAspect="1"/>
          </p:cNvPicPr>
          <p:nvPr/>
        </p:nvPicPr>
        <p:blipFill>
          <a:blip r:embed="rId6"/>
          <a:stretch>
            <a:fillRect/>
          </a:stretch>
        </p:blipFill>
        <p:spPr>
          <a:xfrm>
            <a:off x="1516551" y="3087652"/>
            <a:ext cx="1581231" cy="1625684"/>
          </a:xfrm>
          <a:prstGeom prst="rect">
            <a:avLst/>
          </a:prstGeom>
        </p:spPr>
      </p:pic>
      <p:pic>
        <p:nvPicPr>
          <p:cNvPr id="21" name="图片 20">
            <a:extLst>
              <a:ext uri="{FF2B5EF4-FFF2-40B4-BE49-F238E27FC236}">
                <a16:creationId xmlns:a16="http://schemas.microsoft.com/office/drawing/2014/main" id="{1A910F99-9BEB-5422-8D4F-8C6EB65A988E}"/>
              </a:ext>
            </a:extLst>
          </p:cNvPr>
          <p:cNvPicPr>
            <a:picLocks noChangeAspect="1"/>
          </p:cNvPicPr>
          <p:nvPr/>
        </p:nvPicPr>
        <p:blipFill>
          <a:blip r:embed="rId7"/>
          <a:stretch>
            <a:fillRect/>
          </a:stretch>
        </p:blipFill>
        <p:spPr>
          <a:xfrm>
            <a:off x="1516551" y="5003438"/>
            <a:ext cx="1593932" cy="1549480"/>
          </a:xfrm>
          <a:prstGeom prst="rect">
            <a:avLst/>
          </a:prstGeom>
        </p:spPr>
      </p:pic>
      <p:sp>
        <p:nvSpPr>
          <p:cNvPr id="22" name="矩形 21">
            <a:extLst>
              <a:ext uri="{FF2B5EF4-FFF2-40B4-BE49-F238E27FC236}">
                <a16:creationId xmlns:a16="http://schemas.microsoft.com/office/drawing/2014/main" id="{5D6782A3-3837-66B5-AEFC-2F6471A25BC8}"/>
              </a:ext>
            </a:extLst>
          </p:cNvPr>
          <p:cNvSpPr/>
          <p:nvPr/>
        </p:nvSpPr>
        <p:spPr>
          <a:xfrm>
            <a:off x="5191465" y="1640779"/>
            <a:ext cx="3937681"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Blockchain</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5" name="矩形 14">
            <a:extLst>
              <a:ext uri="{FF2B5EF4-FFF2-40B4-BE49-F238E27FC236}">
                <a16:creationId xmlns:a16="http://schemas.microsoft.com/office/drawing/2014/main" id="{F4C0E66A-D6F9-D44A-8D57-67C9DD6C014D}"/>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235234</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侯宇捷</a:t>
            </a:r>
          </a:p>
        </p:txBody>
      </p:sp>
    </p:spTree>
    <p:extLst>
      <p:ext uri="{BB962C8B-B14F-4D97-AF65-F5344CB8AC3E}">
        <p14:creationId xmlns:p14="http://schemas.microsoft.com/office/powerpoint/2010/main" val="345846686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2940803" cy="523220"/>
          </a:xfrm>
          <a:prstGeom prst="rect">
            <a:avLst/>
          </a:prstGeom>
        </p:spPr>
        <p:txBody>
          <a:bodyPr wrap="square">
            <a:spAutoFit/>
          </a:bodyPr>
          <a:lstStyle/>
          <a:p>
            <a:r>
              <a:rPr lang="en-US" altLang="zh-CN" sz="28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Blockchain</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graphicFrame>
        <p:nvGraphicFramePr>
          <p:cNvPr id="12" name="图示 11">
            <a:extLst>
              <a:ext uri="{FF2B5EF4-FFF2-40B4-BE49-F238E27FC236}">
                <a16:creationId xmlns:a16="http://schemas.microsoft.com/office/drawing/2014/main" id="{BF852FF0-6592-0BD4-7F78-9BC101E9F11D}"/>
              </a:ext>
            </a:extLst>
          </p:cNvPr>
          <p:cNvGraphicFramePr/>
          <p:nvPr>
            <p:extLst>
              <p:ext uri="{D42A27DB-BD31-4B8C-83A1-F6EECF244321}">
                <p14:modId xmlns:p14="http://schemas.microsoft.com/office/powerpoint/2010/main" val="1068082029"/>
              </p:ext>
            </p:extLst>
          </p:nvPr>
        </p:nvGraphicFramePr>
        <p:xfrm>
          <a:off x="-303876" y="1172710"/>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8" name="Picture 4" descr="Blockchain Technology Explained and What It Could Mean for the Caribbean -  Caribbean Development Trends">
            <a:extLst>
              <a:ext uri="{FF2B5EF4-FFF2-40B4-BE49-F238E27FC236}">
                <a16:creationId xmlns:a16="http://schemas.microsoft.com/office/drawing/2014/main" id="{1BCE6441-AFAA-3F2D-84AD-1E9FAC4753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7965" y="2511150"/>
            <a:ext cx="4534680" cy="272080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520C592B-8D4A-AB44-879C-1B15E0398368}"/>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235234</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侯宇捷</a:t>
            </a:r>
          </a:p>
        </p:txBody>
      </p:sp>
    </p:spTree>
    <p:extLst>
      <p:ext uri="{BB962C8B-B14F-4D97-AF65-F5344CB8AC3E}">
        <p14:creationId xmlns:p14="http://schemas.microsoft.com/office/powerpoint/2010/main" val="1574711351"/>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6538" y="1904458"/>
            <a:ext cx="3900879" cy="1570622"/>
            <a:chOff x="1486535" y="1904457"/>
            <a:chExt cx="3900879" cy="1570623"/>
          </a:xfrm>
        </p:grpSpPr>
        <p:sp>
          <p:nvSpPr>
            <p:cNvPr id="8" name="TextBox 7" hidden="1"/>
            <p:cNvSpPr txBox="1"/>
            <p:nvPr/>
          </p:nvSpPr>
          <p:spPr>
            <a:xfrm>
              <a:off x="1486535" y="1904457"/>
              <a:ext cx="2235134" cy="400110"/>
            </a:xfrm>
            <a:prstGeom prst="rect">
              <a:avLst/>
            </a:prstGeom>
            <a:noFill/>
          </p:spPr>
          <p:txBody>
            <a:bodyPr wrap="square" rtlCol="0">
              <a:spAutoFit/>
            </a:bodyPr>
            <a:lstStyle/>
            <a:p>
              <a:pPr defTabSz="609570"/>
              <a:r>
                <a:rPr lang="en-US" sz="2000" b="1">
                  <a:solidFill>
                    <a:prstClr val="black">
                      <a:lumMod val="85000"/>
                      <a:lumOff val="15000"/>
                    </a:prstClr>
                  </a:solidFill>
                  <a:latin typeface="思源宋体" panose="02020400000000000000" pitchFamily="18" charset="-122"/>
                  <a:ea typeface="思源宋体" panose="02020400000000000000" pitchFamily="18" charset="-122"/>
                  <a:sym typeface="思源宋体" panose="02020400000000000000" pitchFamily="18" charset="-122"/>
                </a:rPr>
                <a:t>Short Text Here</a:t>
              </a:r>
            </a:p>
          </p:txBody>
        </p:sp>
        <p:sp>
          <p:nvSpPr>
            <p:cNvPr id="9" name="Rectangle 8" hidden="1"/>
            <p:cNvSpPr/>
            <p:nvPr/>
          </p:nvSpPr>
          <p:spPr>
            <a:xfrm>
              <a:off x="1486535" y="2304567"/>
              <a:ext cx="3900879" cy="1170513"/>
            </a:xfrm>
            <a:prstGeom prst="rect">
              <a:avLst/>
            </a:prstGeom>
          </p:spPr>
          <p:txBody>
            <a:bodyPr wrap="square">
              <a:spAutoFit/>
            </a:bodyPr>
            <a:lstStyle/>
            <a:p>
              <a:pPr defTabSz="609570">
                <a:lnSpc>
                  <a:spcPct val="150000"/>
                </a:lnSpc>
              </a:pP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zh-CN" alt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点击添加标题点击添加标题点击添加标题点击添加标题</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nibh</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lacus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laoreet</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turpis</a:t>
              </a:r>
              <a:r>
                <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 </a:t>
              </a:r>
              <a:r>
                <a:rPr lang="en-US" sz="1200" dirty="0" err="1">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quis</a:t>
              </a:r>
              <a:endParaRPr lang="en-US" sz="12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14" name="Shape 2916"/>
          <p:cNvSpPr/>
          <p:nvPr/>
        </p:nvSpPr>
        <p:spPr>
          <a:xfrm>
            <a:off x="11726651" y="6404391"/>
            <a:ext cx="297055" cy="2970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bg1"/>
          </a:solidFill>
          <a:ln w="12700">
            <a:miter lim="400000"/>
          </a:ln>
        </p:spPr>
        <p:txBody>
          <a:bodyPr lIns="38091" tIns="38091" rIns="38091" bIns="38091" anchor="ctr"/>
          <a:lstStyle/>
          <a:p>
            <a:pPr defTabSz="45703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17" name="图片 16">
            <a:extLst>
              <a:ext uri="{FF2B5EF4-FFF2-40B4-BE49-F238E27FC236}">
                <a16:creationId xmlns:a16="http://schemas.microsoft.com/office/drawing/2014/main" id="{05E72798-6899-42A6-9FEE-703EF4EFCD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2" name="矩形 1">
            <a:extLst>
              <a:ext uri="{FF2B5EF4-FFF2-40B4-BE49-F238E27FC236}">
                <a16:creationId xmlns:a16="http://schemas.microsoft.com/office/drawing/2014/main" id="{CDACD7A8-3A6E-4C27-9240-791E721F0C74}"/>
              </a:ext>
            </a:extLst>
          </p:cNvPr>
          <p:cNvSpPr/>
          <p:nvPr/>
        </p:nvSpPr>
        <p:spPr>
          <a:xfrm>
            <a:off x="1621037" y="524890"/>
            <a:ext cx="4414003" cy="523220"/>
          </a:xfrm>
          <a:prstGeom prst="rect">
            <a:avLst/>
          </a:prstGeom>
        </p:spPr>
        <p:txBody>
          <a:bodyPr wrap="square">
            <a:spAutoFit/>
          </a:bodyPr>
          <a:lstStyle/>
          <a:p>
            <a:r>
              <a:rPr lang="en-US" altLang="zh-CN" sz="2800" dirty="0">
                <a:solidFill>
                  <a:prstClr val="black">
                    <a:lumMod val="75000"/>
                    <a:lumOff val="25000"/>
                  </a:prstClr>
                </a:solidFill>
                <a:latin typeface="思源宋体" panose="02020400000000000000" pitchFamily="18" charset="-122"/>
                <a:ea typeface="思源宋体" panose="02020400000000000000" pitchFamily="18" charset="-122"/>
                <a:sym typeface="思源宋体" panose="02020400000000000000" pitchFamily="18" charset="-122"/>
              </a:rPr>
              <a:t>Identity authentication</a:t>
            </a:r>
            <a:endParaRPr lang="zh-CN" altLang="en-US" sz="2800" dirty="0">
              <a:latin typeface="思源宋体" panose="02020400000000000000" pitchFamily="18" charset="-122"/>
              <a:ea typeface="思源宋体" panose="02020400000000000000" pitchFamily="18" charset="-122"/>
              <a:sym typeface="思源宋体" panose="02020400000000000000" pitchFamily="18" charset="-122"/>
            </a:endParaRPr>
          </a:p>
        </p:txBody>
      </p:sp>
      <p:graphicFrame>
        <p:nvGraphicFramePr>
          <p:cNvPr id="12" name="图示 11">
            <a:extLst>
              <a:ext uri="{FF2B5EF4-FFF2-40B4-BE49-F238E27FC236}">
                <a16:creationId xmlns:a16="http://schemas.microsoft.com/office/drawing/2014/main" id="{BF852FF0-6592-0BD4-7F78-9BC101E9F11D}"/>
              </a:ext>
            </a:extLst>
          </p:cNvPr>
          <p:cNvGraphicFramePr/>
          <p:nvPr>
            <p:extLst>
              <p:ext uri="{D42A27DB-BD31-4B8C-83A1-F6EECF244321}">
                <p14:modId xmlns:p14="http://schemas.microsoft.com/office/powerpoint/2010/main" val="346915270"/>
              </p:ext>
            </p:extLst>
          </p:nvPr>
        </p:nvGraphicFramePr>
        <p:xfrm>
          <a:off x="-303876" y="1172710"/>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6" name="Picture 2" descr="Identity verification vs. identity authentication | Persona">
            <a:extLst>
              <a:ext uri="{FF2B5EF4-FFF2-40B4-BE49-F238E27FC236}">
                <a16:creationId xmlns:a16="http://schemas.microsoft.com/office/drawing/2014/main" id="{DD472FB4-47E9-FEFB-3A8B-9426A43E06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1911" y="2655999"/>
            <a:ext cx="5434519" cy="271726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47EF83B-D89E-5E47-B0D4-C760D6F7AD24}"/>
              </a:ext>
            </a:extLst>
          </p:cNvPr>
          <p:cNvSpPr/>
          <p:nvPr/>
        </p:nvSpPr>
        <p:spPr>
          <a:xfrm>
            <a:off x="9563687" y="263280"/>
            <a:ext cx="2108269" cy="461665"/>
          </a:xfrm>
          <a:prstGeom prst="rect">
            <a:avLst/>
          </a:prstGeom>
        </p:spPr>
        <p:txBody>
          <a:bodyPr wrap="none">
            <a:spAutoFit/>
          </a:bodyPr>
          <a:lstStyle/>
          <a:p>
            <a:r>
              <a:rPr lang="en-US" altLang="zh-CN"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235234</a:t>
            </a:r>
            <a:r>
              <a:rPr lang="zh-CN" altLang="en-US" sz="2400" dirty="0">
                <a:latin typeface="Times New Roman" panose="02020603050405020304" pitchFamily="18" charset="0"/>
                <a:ea typeface="思源宋体" panose="02020400000000000000" pitchFamily="18" charset="-122"/>
                <a:cs typeface="Times New Roman" panose="02020603050405020304" pitchFamily="18" charset="0"/>
                <a:sym typeface="思源宋体" panose="02020400000000000000" pitchFamily="18" charset="-122"/>
              </a:rPr>
              <a:t> 侯宇捷</a:t>
            </a:r>
          </a:p>
        </p:txBody>
      </p:sp>
    </p:spTree>
    <p:extLst>
      <p:ext uri="{BB962C8B-B14F-4D97-AF65-F5344CB8AC3E}">
        <p14:creationId xmlns:p14="http://schemas.microsoft.com/office/powerpoint/2010/main" val="237974823"/>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0724-4"/>
</p:tagLst>
</file>

<file path=ppt/theme/theme1.xml><?xml version="1.0" encoding="utf-8"?>
<a:theme xmlns:a="http://schemas.openxmlformats.org/drawingml/2006/main" name="第一PPT，www.1ppt.com">
  <a:themeElements>
    <a:clrScheme name="自定义 618">
      <a:dk1>
        <a:srgbClr val="000000"/>
      </a:dk1>
      <a:lt1>
        <a:srgbClr val="FFFFFF"/>
      </a:lt1>
      <a:dk2>
        <a:srgbClr val="778495"/>
      </a:dk2>
      <a:lt2>
        <a:srgbClr val="F0F0F0"/>
      </a:lt2>
      <a:accent1>
        <a:srgbClr val="E49140"/>
      </a:accent1>
      <a:accent2>
        <a:srgbClr val="34A9B3"/>
      </a:accent2>
      <a:accent3>
        <a:srgbClr val="E49140"/>
      </a:accent3>
      <a:accent4>
        <a:srgbClr val="34A9B3"/>
      </a:accent4>
      <a:accent5>
        <a:srgbClr val="E49140"/>
      </a:accent5>
      <a:accent6>
        <a:srgbClr val="34A9B3"/>
      </a:accent6>
      <a:hlink>
        <a:srgbClr val="E49140"/>
      </a:hlink>
      <a:folHlink>
        <a:srgbClr val="34A9B3"/>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TotalTime>
  <Words>2061</Words>
  <Application>Microsoft Office PowerPoint</Application>
  <PresentationFormat>宽屏</PresentationFormat>
  <Paragraphs>300</Paragraphs>
  <Slides>46</Slides>
  <Notes>45</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63" baseType="lpstr">
      <vt:lpstr>Gill Sans</vt:lpstr>
      <vt:lpstr>Lato Regular</vt:lpstr>
      <vt:lpstr>Roboto Regular</vt:lpstr>
      <vt:lpstr>Söhne</vt:lpstr>
      <vt:lpstr>等线</vt:lpstr>
      <vt:lpstr>思源宋体</vt:lpstr>
      <vt:lpstr>宋体</vt:lpstr>
      <vt:lpstr>微软雅黑</vt:lpstr>
      <vt:lpstr>Arial</vt:lpstr>
      <vt:lpstr>Arial Black</vt:lpstr>
      <vt:lpstr>Calibri</vt:lpstr>
      <vt:lpstr>Segoe UI</vt:lpstr>
      <vt:lpstr>Times New Roman</vt:lpstr>
      <vt:lpstr>Wingdings</vt:lpstr>
      <vt:lpstr>Wingdings 2</vt:lpstr>
      <vt:lpstr>第一PPT，www.1ppt.com</vt:lpstr>
      <vt:lpstr>CorelDRAW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4-0724-4</dc:title>
  <dc:creator>007</dc:creator>
  <cp:lastModifiedBy>陈巍炜</cp:lastModifiedBy>
  <cp:revision>238</cp:revision>
  <dcterms:created xsi:type="dcterms:W3CDTF">2019-03-12T14:06:10Z</dcterms:created>
  <dcterms:modified xsi:type="dcterms:W3CDTF">2023-12-27T15:01:58Z</dcterms:modified>
</cp:coreProperties>
</file>